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308"/>
  </p:notesMasterIdLst>
  <p:handoutMasterIdLst>
    <p:handoutMasterId r:id="rId309"/>
  </p:handoutMasterIdLst>
  <p:sldIdLst>
    <p:sldId id="279" r:id="rId3"/>
    <p:sldId id="281" r:id="rId4"/>
    <p:sldId id="282" r:id="rId5"/>
    <p:sldId id="638" r:id="rId6"/>
    <p:sldId id="288" r:id="rId7"/>
    <p:sldId id="643" r:id="rId8"/>
    <p:sldId id="711" r:id="rId9"/>
    <p:sldId id="641" r:id="rId10"/>
    <p:sldId id="676" r:id="rId11"/>
    <p:sldId id="289" r:id="rId12"/>
    <p:sldId id="623" r:id="rId13"/>
    <p:sldId id="624" r:id="rId14"/>
    <p:sldId id="625" r:id="rId15"/>
    <p:sldId id="786" r:id="rId16"/>
    <p:sldId id="801" r:id="rId17"/>
    <p:sldId id="627" r:id="rId18"/>
    <p:sldId id="785" r:id="rId19"/>
    <p:sldId id="649" r:id="rId20"/>
    <p:sldId id="660" r:id="rId21"/>
    <p:sldId id="688" r:id="rId22"/>
    <p:sldId id="686" r:id="rId23"/>
    <p:sldId id="695" r:id="rId24"/>
    <p:sldId id="684" r:id="rId25"/>
    <p:sldId id="683" r:id="rId26"/>
    <p:sldId id="694" r:id="rId27"/>
    <p:sldId id="685" r:id="rId28"/>
    <p:sldId id="804" r:id="rId29"/>
    <p:sldId id="803" r:id="rId30"/>
    <p:sldId id="806" r:id="rId31"/>
    <p:sldId id="792" r:id="rId32"/>
    <p:sldId id="677" r:id="rId33"/>
    <p:sldId id="678" r:id="rId34"/>
    <p:sldId id="679" r:id="rId35"/>
    <p:sldId id="680" r:id="rId36"/>
    <p:sldId id="681" r:id="rId37"/>
    <p:sldId id="692" r:id="rId38"/>
    <p:sldId id="693" r:id="rId39"/>
    <p:sldId id="628" r:id="rId40"/>
    <p:sldId id="629" r:id="rId41"/>
    <p:sldId id="682" r:id="rId42"/>
    <p:sldId id="661" r:id="rId43"/>
    <p:sldId id="708" r:id="rId44"/>
    <p:sldId id="808" r:id="rId45"/>
    <p:sldId id="809" r:id="rId46"/>
    <p:sldId id="646" r:id="rId47"/>
    <p:sldId id="647" r:id="rId48"/>
    <p:sldId id="709" r:id="rId49"/>
    <p:sldId id="706" r:id="rId50"/>
    <p:sldId id="663" r:id="rId51"/>
    <p:sldId id="712" r:id="rId52"/>
    <p:sldId id="635" r:id="rId53"/>
    <p:sldId id="636" r:id="rId54"/>
    <p:sldId id="637" r:id="rId55"/>
    <p:sldId id="630" r:id="rId56"/>
    <p:sldId id="639" r:id="rId57"/>
    <p:sldId id="640" r:id="rId58"/>
    <p:sldId id="687" r:id="rId59"/>
    <p:sldId id="642" r:id="rId60"/>
    <p:sldId id="632" r:id="rId61"/>
    <p:sldId id="633" r:id="rId62"/>
    <p:sldId id="634" r:id="rId63"/>
    <p:sldId id="644" r:id="rId64"/>
    <p:sldId id="631" r:id="rId65"/>
    <p:sldId id="788" r:id="rId66"/>
    <p:sldId id="645" r:id="rId67"/>
    <p:sldId id="648" r:id="rId68"/>
    <p:sldId id="651" r:id="rId69"/>
    <p:sldId id="652" r:id="rId70"/>
    <p:sldId id="659" r:id="rId71"/>
    <p:sldId id="653" r:id="rId72"/>
    <p:sldId id="654" r:id="rId73"/>
    <p:sldId id="655" r:id="rId74"/>
    <p:sldId id="656" r:id="rId75"/>
    <p:sldId id="657" r:id="rId76"/>
    <p:sldId id="658" r:id="rId77"/>
    <p:sldId id="662" r:id="rId78"/>
    <p:sldId id="701" r:id="rId79"/>
    <p:sldId id="707" r:id="rId80"/>
    <p:sldId id="787" r:id="rId81"/>
    <p:sldId id="626" r:id="rId82"/>
    <p:sldId id="650" r:id="rId83"/>
    <p:sldId id="329" r:id="rId84"/>
    <p:sldId id="799" r:id="rId85"/>
    <p:sldId id="664" r:id="rId86"/>
    <p:sldId id="665" r:id="rId87"/>
    <p:sldId id="666" r:id="rId88"/>
    <p:sldId id="667" r:id="rId89"/>
    <p:sldId id="668" r:id="rId90"/>
    <p:sldId id="669" r:id="rId91"/>
    <p:sldId id="670" r:id="rId92"/>
    <p:sldId id="671" r:id="rId93"/>
    <p:sldId id="672" r:id="rId94"/>
    <p:sldId id="673" r:id="rId95"/>
    <p:sldId id="704" r:id="rId96"/>
    <p:sldId id="705" r:id="rId97"/>
    <p:sldId id="341" r:id="rId98"/>
    <p:sldId id="674" r:id="rId99"/>
    <p:sldId id="675" r:id="rId100"/>
    <p:sldId id="790" r:id="rId101"/>
    <p:sldId id="689" r:id="rId102"/>
    <p:sldId id="690" r:id="rId103"/>
    <p:sldId id="696" r:id="rId104"/>
    <p:sldId id="697" r:id="rId105"/>
    <p:sldId id="698" r:id="rId106"/>
    <p:sldId id="699" r:id="rId107"/>
    <p:sldId id="700" r:id="rId108"/>
    <p:sldId id="702" r:id="rId109"/>
    <p:sldId id="833" r:id="rId110"/>
    <p:sldId id="789" r:id="rId111"/>
    <p:sldId id="791" r:id="rId112"/>
    <p:sldId id="796" r:id="rId113"/>
    <p:sldId id="793" r:id="rId114"/>
    <p:sldId id="794" r:id="rId115"/>
    <p:sldId id="795" r:id="rId116"/>
    <p:sldId id="797" r:id="rId117"/>
    <p:sldId id="798" r:id="rId118"/>
    <p:sldId id="714" r:id="rId119"/>
    <p:sldId id="715" r:id="rId120"/>
    <p:sldId id="716" r:id="rId121"/>
    <p:sldId id="717" r:id="rId122"/>
    <p:sldId id="718" r:id="rId123"/>
    <p:sldId id="719" r:id="rId124"/>
    <p:sldId id="720" r:id="rId125"/>
    <p:sldId id="721" r:id="rId126"/>
    <p:sldId id="722" r:id="rId127"/>
    <p:sldId id="723" r:id="rId128"/>
    <p:sldId id="724" r:id="rId129"/>
    <p:sldId id="725" r:id="rId130"/>
    <p:sldId id="726" r:id="rId131"/>
    <p:sldId id="727" r:id="rId132"/>
    <p:sldId id="728" r:id="rId133"/>
    <p:sldId id="729" r:id="rId134"/>
    <p:sldId id="830" r:id="rId135"/>
    <p:sldId id="831" r:id="rId136"/>
    <p:sldId id="832" r:id="rId137"/>
    <p:sldId id="730" r:id="rId138"/>
    <p:sldId id="731" r:id="rId139"/>
    <p:sldId id="732" r:id="rId140"/>
    <p:sldId id="733" r:id="rId141"/>
    <p:sldId id="734" r:id="rId142"/>
    <p:sldId id="735" r:id="rId143"/>
    <p:sldId id="736" r:id="rId144"/>
    <p:sldId id="737" r:id="rId145"/>
    <p:sldId id="738" r:id="rId146"/>
    <p:sldId id="739" r:id="rId147"/>
    <p:sldId id="740" r:id="rId148"/>
    <p:sldId id="741" r:id="rId149"/>
    <p:sldId id="742" r:id="rId150"/>
    <p:sldId id="743" r:id="rId151"/>
    <p:sldId id="744" r:id="rId152"/>
    <p:sldId id="745" r:id="rId153"/>
    <p:sldId id="746" r:id="rId154"/>
    <p:sldId id="747" r:id="rId155"/>
    <p:sldId id="748" r:id="rId156"/>
    <p:sldId id="749" r:id="rId157"/>
    <p:sldId id="750" r:id="rId158"/>
    <p:sldId id="751" r:id="rId159"/>
    <p:sldId id="752" r:id="rId160"/>
    <p:sldId id="753" r:id="rId161"/>
    <p:sldId id="754" r:id="rId162"/>
    <p:sldId id="755" r:id="rId163"/>
    <p:sldId id="756" r:id="rId164"/>
    <p:sldId id="757" r:id="rId165"/>
    <p:sldId id="758" r:id="rId166"/>
    <p:sldId id="759" r:id="rId167"/>
    <p:sldId id="760" r:id="rId168"/>
    <p:sldId id="761" r:id="rId169"/>
    <p:sldId id="762" r:id="rId170"/>
    <p:sldId id="763" r:id="rId171"/>
    <p:sldId id="764" r:id="rId172"/>
    <p:sldId id="765" r:id="rId173"/>
    <p:sldId id="766" r:id="rId174"/>
    <p:sldId id="767" r:id="rId175"/>
    <p:sldId id="782" r:id="rId176"/>
    <p:sldId id="783" r:id="rId177"/>
    <p:sldId id="768" r:id="rId178"/>
    <p:sldId id="769" r:id="rId179"/>
    <p:sldId id="770" r:id="rId180"/>
    <p:sldId id="771" r:id="rId181"/>
    <p:sldId id="772" r:id="rId182"/>
    <p:sldId id="257" r:id="rId183"/>
    <p:sldId id="258" r:id="rId184"/>
    <p:sldId id="259" r:id="rId185"/>
    <p:sldId id="260" r:id="rId186"/>
    <p:sldId id="261" r:id="rId187"/>
    <p:sldId id="262" r:id="rId188"/>
    <p:sldId id="780" r:id="rId189"/>
    <p:sldId id="781" r:id="rId190"/>
    <p:sldId id="784" r:id="rId191"/>
    <p:sldId id="778" r:id="rId192"/>
    <p:sldId id="571" r:id="rId193"/>
    <p:sldId id="810" r:id="rId194"/>
    <p:sldId id="570" r:id="rId195"/>
    <p:sldId id="813" r:id="rId196"/>
    <p:sldId id="811" r:id="rId197"/>
    <p:sldId id="814" r:id="rId198"/>
    <p:sldId id="815" r:id="rId199"/>
    <p:sldId id="816" r:id="rId200"/>
    <p:sldId id="779" r:id="rId201"/>
    <p:sldId id="817" r:id="rId202"/>
    <p:sldId id="818" r:id="rId203"/>
    <p:sldId id="819" r:id="rId204"/>
    <p:sldId id="820" r:id="rId205"/>
    <p:sldId id="821" r:id="rId206"/>
    <p:sldId id="822" r:id="rId207"/>
    <p:sldId id="263" r:id="rId208"/>
    <p:sldId id="264" r:id="rId209"/>
    <p:sldId id="265" r:id="rId210"/>
    <p:sldId id="266" r:id="rId211"/>
    <p:sldId id="267" r:id="rId212"/>
    <p:sldId id="268" r:id="rId213"/>
    <p:sldId id="269" r:id="rId214"/>
    <p:sldId id="270" r:id="rId215"/>
    <p:sldId id="271" r:id="rId216"/>
    <p:sldId id="272" r:id="rId217"/>
    <p:sldId id="273" r:id="rId218"/>
    <p:sldId id="274" r:id="rId219"/>
    <p:sldId id="275" r:id="rId220"/>
    <p:sldId id="276" r:id="rId221"/>
    <p:sldId id="277" r:id="rId222"/>
    <p:sldId id="278" r:id="rId223"/>
    <p:sldId id="823" r:id="rId224"/>
    <p:sldId id="280" r:id="rId225"/>
    <p:sldId id="824" r:id="rId226"/>
    <p:sldId id="825" r:id="rId227"/>
    <p:sldId id="283" r:id="rId228"/>
    <p:sldId id="284" r:id="rId229"/>
    <p:sldId id="285" r:id="rId230"/>
    <p:sldId id="286" r:id="rId231"/>
    <p:sldId id="287" r:id="rId232"/>
    <p:sldId id="826" r:id="rId233"/>
    <p:sldId id="827" r:id="rId234"/>
    <p:sldId id="290" r:id="rId235"/>
    <p:sldId id="291" r:id="rId236"/>
    <p:sldId id="296" r:id="rId237"/>
    <p:sldId id="297" r:id="rId238"/>
    <p:sldId id="298" r:id="rId239"/>
    <p:sldId id="299" r:id="rId240"/>
    <p:sldId id="300" r:id="rId241"/>
    <p:sldId id="301" r:id="rId242"/>
    <p:sldId id="302" r:id="rId243"/>
    <p:sldId id="303" r:id="rId244"/>
    <p:sldId id="304" r:id="rId245"/>
    <p:sldId id="305" r:id="rId246"/>
    <p:sldId id="313" r:id="rId247"/>
    <p:sldId id="314" r:id="rId248"/>
    <p:sldId id="315" r:id="rId249"/>
    <p:sldId id="316" r:id="rId250"/>
    <p:sldId id="317" r:id="rId251"/>
    <p:sldId id="318" r:id="rId252"/>
    <p:sldId id="319" r:id="rId253"/>
    <p:sldId id="320" r:id="rId254"/>
    <p:sldId id="321" r:id="rId255"/>
    <p:sldId id="322" r:id="rId256"/>
    <p:sldId id="323" r:id="rId257"/>
    <p:sldId id="324" r:id="rId258"/>
    <p:sldId id="325" r:id="rId259"/>
    <p:sldId id="326" r:id="rId260"/>
    <p:sldId id="327" r:id="rId261"/>
    <p:sldId id="328" r:id="rId262"/>
    <p:sldId id="828" r:id="rId263"/>
    <p:sldId id="330" r:id="rId264"/>
    <p:sldId id="331" r:id="rId265"/>
    <p:sldId id="332" r:id="rId266"/>
    <p:sldId id="333" r:id="rId267"/>
    <p:sldId id="334" r:id="rId268"/>
    <p:sldId id="335" r:id="rId269"/>
    <p:sldId id="336" r:id="rId270"/>
    <p:sldId id="337" r:id="rId271"/>
    <p:sldId id="338" r:id="rId272"/>
    <p:sldId id="339" r:id="rId273"/>
    <p:sldId id="340" r:id="rId274"/>
    <p:sldId id="829" r:id="rId275"/>
    <p:sldId id="342" r:id="rId276"/>
    <p:sldId id="400" r:id="rId277"/>
    <p:sldId id="399" r:id="rId278"/>
    <p:sldId id="401" r:id="rId279"/>
    <p:sldId id="402" r:id="rId280"/>
    <p:sldId id="403" r:id="rId281"/>
    <p:sldId id="404" r:id="rId282"/>
    <p:sldId id="405" r:id="rId283"/>
    <p:sldId id="406" r:id="rId284"/>
    <p:sldId id="407" r:id="rId285"/>
    <p:sldId id="408" r:id="rId286"/>
    <p:sldId id="409" r:id="rId287"/>
    <p:sldId id="410" r:id="rId288"/>
    <p:sldId id="411" r:id="rId289"/>
    <p:sldId id="412" r:id="rId290"/>
    <p:sldId id="413" r:id="rId291"/>
    <p:sldId id="414" r:id="rId292"/>
    <p:sldId id="415" r:id="rId293"/>
    <p:sldId id="416" r:id="rId294"/>
    <p:sldId id="417" r:id="rId295"/>
    <p:sldId id="418" r:id="rId296"/>
    <p:sldId id="419" r:id="rId297"/>
    <p:sldId id="420" r:id="rId298"/>
    <p:sldId id="421" r:id="rId299"/>
    <p:sldId id="422" r:id="rId300"/>
    <p:sldId id="423" r:id="rId301"/>
    <p:sldId id="424" r:id="rId302"/>
    <p:sldId id="425" r:id="rId303"/>
    <p:sldId id="426" r:id="rId304"/>
    <p:sldId id="434" r:id="rId305"/>
    <p:sldId id="433" r:id="rId306"/>
    <p:sldId id="435" r:id="rId30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84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orient="horz" pos="686" userDrawn="1">
          <p15:clr>
            <a:srgbClr val="A4A3A4"/>
          </p15:clr>
        </p15:guide>
        <p15:guide id="7" pos="3386" userDrawn="1">
          <p15:clr>
            <a:srgbClr val="A4A3A4"/>
          </p15:clr>
        </p15:guide>
        <p15:guide id="8" orient="horz" pos="1071" userDrawn="1">
          <p15:clr>
            <a:srgbClr val="A4A3A4"/>
          </p15:clr>
        </p15:guide>
        <p15:guide id="9" orient="horz" pos="3793" userDrawn="1">
          <p15:clr>
            <a:srgbClr val="A4A3A4"/>
          </p15:clr>
        </p15:guide>
        <p15:guide id="10" pos="325" userDrawn="1">
          <p15:clr>
            <a:srgbClr val="A4A3A4"/>
          </p15:clr>
        </p15:guide>
        <p15:guide id="11" pos="1118" userDrawn="1">
          <p15:clr>
            <a:srgbClr val="A4A3A4"/>
          </p15:clr>
        </p15:guide>
        <p15:guide id="12" orient="horz" pos="4269" userDrawn="1">
          <p15:clr>
            <a:srgbClr val="A4A3A4"/>
          </p15:clr>
        </p15:guide>
        <p15:guide id="13" orient="horz" pos="210" userDrawn="1">
          <p15:clr>
            <a:srgbClr val="A4A3A4"/>
          </p15:clr>
        </p15:guide>
        <p15:guide id="14" orient="horz" pos="3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596D"/>
    <a:srgbClr val="3C3B3E"/>
    <a:srgbClr val="3B3838"/>
    <a:srgbClr val="3E4045"/>
    <a:srgbClr val="3F3F3F"/>
    <a:srgbClr val="F8CB3C"/>
    <a:srgbClr val="FFC9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22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1008" y="78"/>
      </p:cViewPr>
      <p:guideLst>
        <p:guide pos="3840"/>
        <p:guide orient="horz" pos="2160"/>
        <p:guide orient="horz" pos="686"/>
        <p:guide pos="3386"/>
        <p:guide orient="horz" pos="1071"/>
        <p:guide orient="horz" pos="3793"/>
        <p:guide pos="325"/>
        <p:guide pos="1118"/>
        <p:guide orient="horz" pos="4269"/>
        <p:guide orient="horz" pos="210"/>
        <p:guide orient="horz" pos="3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49938"/>
    </p:cViewPr>
  </p:sorterViewPr>
  <p:notesViewPr>
    <p:cSldViewPr snapToGrid="0" showGuides="1">
      <p:cViewPr varScale="1">
        <p:scale>
          <a:sx n="83" d="100"/>
          <a:sy n="83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99" Type="http://schemas.openxmlformats.org/officeDocument/2006/relationships/slide" Target="slides/slide297.xml"/><Relationship Id="rId21" Type="http://schemas.openxmlformats.org/officeDocument/2006/relationships/slide" Target="slides/slide19.xml"/><Relationship Id="rId63" Type="http://schemas.openxmlformats.org/officeDocument/2006/relationships/slide" Target="slides/slide61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226" Type="http://schemas.openxmlformats.org/officeDocument/2006/relationships/slide" Target="slides/slide224.xml"/><Relationship Id="rId268" Type="http://schemas.openxmlformats.org/officeDocument/2006/relationships/slide" Target="slides/slide266.xml"/><Relationship Id="rId32" Type="http://schemas.openxmlformats.org/officeDocument/2006/relationships/slide" Target="slides/slide30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181" Type="http://schemas.openxmlformats.org/officeDocument/2006/relationships/slide" Target="slides/slide179.xml"/><Relationship Id="rId237" Type="http://schemas.openxmlformats.org/officeDocument/2006/relationships/slide" Target="slides/slide235.xml"/><Relationship Id="rId279" Type="http://schemas.openxmlformats.org/officeDocument/2006/relationships/slide" Target="slides/slide277.xml"/><Relationship Id="rId43" Type="http://schemas.openxmlformats.org/officeDocument/2006/relationships/slide" Target="slides/slide41.xml"/><Relationship Id="rId139" Type="http://schemas.openxmlformats.org/officeDocument/2006/relationships/slide" Target="slides/slide137.xml"/><Relationship Id="rId290" Type="http://schemas.openxmlformats.org/officeDocument/2006/relationships/slide" Target="slides/slide288.xml"/><Relationship Id="rId304" Type="http://schemas.openxmlformats.org/officeDocument/2006/relationships/slide" Target="slides/slide302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92" Type="http://schemas.openxmlformats.org/officeDocument/2006/relationships/slide" Target="slides/slide190.xml"/><Relationship Id="rId206" Type="http://schemas.openxmlformats.org/officeDocument/2006/relationships/slide" Target="slides/slide204.xml"/><Relationship Id="rId248" Type="http://schemas.openxmlformats.org/officeDocument/2006/relationships/slide" Target="slides/slide246.xml"/><Relationship Id="rId12" Type="http://schemas.openxmlformats.org/officeDocument/2006/relationships/slide" Target="slides/slide10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96" Type="http://schemas.openxmlformats.org/officeDocument/2006/relationships/slide" Target="slides/slide94.xml"/><Relationship Id="rId161" Type="http://schemas.openxmlformats.org/officeDocument/2006/relationships/slide" Target="slides/slide159.xml"/><Relationship Id="rId217" Type="http://schemas.openxmlformats.org/officeDocument/2006/relationships/slide" Target="slides/slide215.xml"/><Relationship Id="rId259" Type="http://schemas.openxmlformats.org/officeDocument/2006/relationships/slide" Target="slides/slide257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270" Type="http://schemas.openxmlformats.org/officeDocument/2006/relationships/slide" Target="slides/slide268.xml"/><Relationship Id="rId65" Type="http://schemas.openxmlformats.org/officeDocument/2006/relationships/slide" Target="slides/slide63.xml"/><Relationship Id="rId130" Type="http://schemas.openxmlformats.org/officeDocument/2006/relationships/slide" Target="slides/slide128.xml"/><Relationship Id="rId172" Type="http://schemas.openxmlformats.org/officeDocument/2006/relationships/slide" Target="slides/slide170.xml"/><Relationship Id="rId193" Type="http://schemas.openxmlformats.org/officeDocument/2006/relationships/slide" Target="slides/slide191.xml"/><Relationship Id="rId207" Type="http://schemas.openxmlformats.org/officeDocument/2006/relationships/slide" Target="slides/slide205.xml"/><Relationship Id="rId228" Type="http://schemas.openxmlformats.org/officeDocument/2006/relationships/slide" Target="slides/slide226.xml"/><Relationship Id="rId249" Type="http://schemas.openxmlformats.org/officeDocument/2006/relationships/slide" Target="slides/slide247.xml"/><Relationship Id="rId13" Type="http://schemas.openxmlformats.org/officeDocument/2006/relationships/slide" Target="slides/slide11.xml"/><Relationship Id="rId109" Type="http://schemas.openxmlformats.org/officeDocument/2006/relationships/slide" Target="slides/slide107.xml"/><Relationship Id="rId260" Type="http://schemas.openxmlformats.org/officeDocument/2006/relationships/slide" Target="slides/slide258.xml"/><Relationship Id="rId281" Type="http://schemas.openxmlformats.org/officeDocument/2006/relationships/slide" Target="slides/slide279.xml"/><Relationship Id="rId34" Type="http://schemas.openxmlformats.org/officeDocument/2006/relationships/slide" Target="slides/slide32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20" Type="http://schemas.openxmlformats.org/officeDocument/2006/relationships/slide" Target="slides/slide118.xml"/><Relationship Id="rId141" Type="http://schemas.openxmlformats.org/officeDocument/2006/relationships/slide" Target="slides/slide139.xml"/><Relationship Id="rId7" Type="http://schemas.openxmlformats.org/officeDocument/2006/relationships/slide" Target="slides/slide5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18" Type="http://schemas.openxmlformats.org/officeDocument/2006/relationships/slide" Target="slides/slide216.xml"/><Relationship Id="rId239" Type="http://schemas.openxmlformats.org/officeDocument/2006/relationships/slide" Target="slides/slide237.xml"/><Relationship Id="rId250" Type="http://schemas.openxmlformats.org/officeDocument/2006/relationships/slide" Target="slides/slide248.xml"/><Relationship Id="rId271" Type="http://schemas.openxmlformats.org/officeDocument/2006/relationships/slide" Target="slides/slide269.xml"/><Relationship Id="rId292" Type="http://schemas.openxmlformats.org/officeDocument/2006/relationships/slide" Target="slides/slide290.xml"/><Relationship Id="rId306" Type="http://schemas.openxmlformats.org/officeDocument/2006/relationships/slide" Target="slides/slide304.xml"/><Relationship Id="rId24" Type="http://schemas.openxmlformats.org/officeDocument/2006/relationships/slide" Target="slides/slide22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31" Type="http://schemas.openxmlformats.org/officeDocument/2006/relationships/slide" Target="slides/slide129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4" Type="http://schemas.openxmlformats.org/officeDocument/2006/relationships/slide" Target="slides/slide192.xml"/><Relationship Id="rId208" Type="http://schemas.openxmlformats.org/officeDocument/2006/relationships/slide" Target="slides/slide206.xml"/><Relationship Id="rId229" Type="http://schemas.openxmlformats.org/officeDocument/2006/relationships/slide" Target="slides/slide227.xml"/><Relationship Id="rId240" Type="http://schemas.openxmlformats.org/officeDocument/2006/relationships/slide" Target="slides/slide238.xml"/><Relationship Id="rId261" Type="http://schemas.openxmlformats.org/officeDocument/2006/relationships/slide" Target="slides/slide259.xml"/><Relationship Id="rId14" Type="http://schemas.openxmlformats.org/officeDocument/2006/relationships/slide" Target="slides/slide12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282" Type="http://schemas.openxmlformats.org/officeDocument/2006/relationships/slide" Target="slides/slide280.xml"/><Relationship Id="rId8" Type="http://schemas.openxmlformats.org/officeDocument/2006/relationships/slide" Target="slides/slide6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219" Type="http://schemas.openxmlformats.org/officeDocument/2006/relationships/slide" Target="slides/slide217.xml"/><Relationship Id="rId230" Type="http://schemas.openxmlformats.org/officeDocument/2006/relationships/slide" Target="slides/slide228.xml"/><Relationship Id="rId251" Type="http://schemas.openxmlformats.org/officeDocument/2006/relationships/slide" Target="slides/slide249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72" Type="http://schemas.openxmlformats.org/officeDocument/2006/relationships/slide" Target="slides/slide270.xml"/><Relationship Id="rId293" Type="http://schemas.openxmlformats.org/officeDocument/2006/relationships/slide" Target="slides/slide291.xml"/><Relationship Id="rId307" Type="http://schemas.openxmlformats.org/officeDocument/2006/relationships/slide" Target="slides/slide305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95" Type="http://schemas.openxmlformats.org/officeDocument/2006/relationships/slide" Target="slides/slide193.xml"/><Relationship Id="rId209" Type="http://schemas.openxmlformats.org/officeDocument/2006/relationships/slide" Target="slides/slide207.xml"/><Relationship Id="rId220" Type="http://schemas.openxmlformats.org/officeDocument/2006/relationships/slide" Target="slides/slide218.xml"/><Relationship Id="rId241" Type="http://schemas.openxmlformats.org/officeDocument/2006/relationships/slide" Target="slides/slide23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262" Type="http://schemas.openxmlformats.org/officeDocument/2006/relationships/slide" Target="slides/slide260.xml"/><Relationship Id="rId283" Type="http://schemas.openxmlformats.org/officeDocument/2006/relationships/slide" Target="slides/slide281.xml"/><Relationship Id="rId78" Type="http://schemas.openxmlformats.org/officeDocument/2006/relationships/slide" Target="slides/slide76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64" Type="http://schemas.openxmlformats.org/officeDocument/2006/relationships/slide" Target="slides/slide162.xml"/><Relationship Id="rId185" Type="http://schemas.openxmlformats.org/officeDocument/2006/relationships/slide" Target="slides/slide183.xml"/><Relationship Id="rId9" Type="http://schemas.openxmlformats.org/officeDocument/2006/relationships/slide" Target="slides/slide7.xml"/><Relationship Id="rId210" Type="http://schemas.openxmlformats.org/officeDocument/2006/relationships/slide" Target="slides/slide208.xml"/><Relationship Id="rId26" Type="http://schemas.openxmlformats.org/officeDocument/2006/relationships/slide" Target="slides/slide24.xml"/><Relationship Id="rId231" Type="http://schemas.openxmlformats.org/officeDocument/2006/relationships/slide" Target="slides/slide229.xml"/><Relationship Id="rId252" Type="http://schemas.openxmlformats.org/officeDocument/2006/relationships/slide" Target="slides/slide250.xml"/><Relationship Id="rId273" Type="http://schemas.openxmlformats.org/officeDocument/2006/relationships/slide" Target="slides/slide271.xml"/><Relationship Id="rId294" Type="http://schemas.openxmlformats.org/officeDocument/2006/relationships/slide" Target="slides/slide292.xml"/><Relationship Id="rId308" Type="http://schemas.openxmlformats.org/officeDocument/2006/relationships/notesMaster" Target="notesMasters/notesMaster1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96" Type="http://schemas.openxmlformats.org/officeDocument/2006/relationships/slide" Target="slides/slide194.xml"/><Relationship Id="rId200" Type="http://schemas.openxmlformats.org/officeDocument/2006/relationships/slide" Target="slides/slide198.xml"/><Relationship Id="rId16" Type="http://schemas.openxmlformats.org/officeDocument/2006/relationships/slide" Target="slides/slide14.xml"/><Relationship Id="rId221" Type="http://schemas.openxmlformats.org/officeDocument/2006/relationships/slide" Target="slides/slide219.xml"/><Relationship Id="rId242" Type="http://schemas.openxmlformats.org/officeDocument/2006/relationships/slide" Target="slides/slide240.xml"/><Relationship Id="rId263" Type="http://schemas.openxmlformats.org/officeDocument/2006/relationships/slide" Target="slides/slide261.xml"/><Relationship Id="rId284" Type="http://schemas.openxmlformats.org/officeDocument/2006/relationships/slide" Target="slides/slide282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11" Type="http://schemas.openxmlformats.org/officeDocument/2006/relationships/slide" Target="slides/slide209.xml"/><Relationship Id="rId232" Type="http://schemas.openxmlformats.org/officeDocument/2006/relationships/slide" Target="slides/slide230.xml"/><Relationship Id="rId253" Type="http://schemas.openxmlformats.org/officeDocument/2006/relationships/slide" Target="slides/slide251.xml"/><Relationship Id="rId274" Type="http://schemas.openxmlformats.org/officeDocument/2006/relationships/slide" Target="slides/slide272.xml"/><Relationship Id="rId295" Type="http://schemas.openxmlformats.org/officeDocument/2006/relationships/slide" Target="slides/slide293.xml"/><Relationship Id="rId309" Type="http://schemas.openxmlformats.org/officeDocument/2006/relationships/handoutMaster" Target="handoutMasters/handoutMaster1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97" Type="http://schemas.openxmlformats.org/officeDocument/2006/relationships/slide" Target="slides/slide195.xml"/><Relationship Id="rId201" Type="http://schemas.openxmlformats.org/officeDocument/2006/relationships/slide" Target="slides/slide199.xml"/><Relationship Id="rId222" Type="http://schemas.openxmlformats.org/officeDocument/2006/relationships/slide" Target="slides/slide220.xml"/><Relationship Id="rId243" Type="http://schemas.openxmlformats.org/officeDocument/2006/relationships/slide" Target="slides/slide241.xml"/><Relationship Id="rId264" Type="http://schemas.openxmlformats.org/officeDocument/2006/relationships/slide" Target="slides/slide262.xml"/><Relationship Id="rId285" Type="http://schemas.openxmlformats.org/officeDocument/2006/relationships/slide" Target="slides/slide283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310" Type="http://schemas.openxmlformats.org/officeDocument/2006/relationships/presProps" Target="presProps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0.xml"/><Relationship Id="rId233" Type="http://schemas.openxmlformats.org/officeDocument/2006/relationships/slide" Target="slides/slide231.xml"/><Relationship Id="rId254" Type="http://schemas.openxmlformats.org/officeDocument/2006/relationships/slide" Target="slides/slide252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275" Type="http://schemas.openxmlformats.org/officeDocument/2006/relationships/slide" Target="slides/slide273.xml"/><Relationship Id="rId296" Type="http://schemas.openxmlformats.org/officeDocument/2006/relationships/slide" Target="slides/slide294.xml"/><Relationship Id="rId300" Type="http://schemas.openxmlformats.org/officeDocument/2006/relationships/slide" Target="slides/slide298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98" Type="http://schemas.openxmlformats.org/officeDocument/2006/relationships/slide" Target="slides/slide196.xml"/><Relationship Id="rId202" Type="http://schemas.openxmlformats.org/officeDocument/2006/relationships/slide" Target="slides/slide200.xml"/><Relationship Id="rId223" Type="http://schemas.openxmlformats.org/officeDocument/2006/relationships/slide" Target="slides/slide221.xml"/><Relationship Id="rId244" Type="http://schemas.openxmlformats.org/officeDocument/2006/relationships/slide" Target="slides/slide242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265" Type="http://schemas.openxmlformats.org/officeDocument/2006/relationships/slide" Target="slides/slide263.xml"/><Relationship Id="rId286" Type="http://schemas.openxmlformats.org/officeDocument/2006/relationships/slide" Target="slides/slide284.xml"/><Relationship Id="rId50" Type="http://schemas.openxmlformats.org/officeDocument/2006/relationships/slide" Target="slides/slide48.xml"/><Relationship Id="rId104" Type="http://schemas.openxmlformats.org/officeDocument/2006/relationships/slide" Target="slides/slide102.xml"/><Relationship Id="rId125" Type="http://schemas.openxmlformats.org/officeDocument/2006/relationships/slide" Target="slides/slide123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311" Type="http://schemas.openxmlformats.org/officeDocument/2006/relationships/viewProps" Target="viewProps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13" Type="http://schemas.openxmlformats.org/officeDocument/2006/relationships/slide" Target="slides/slide211.xml"/><Relationship Id="rId234" Type="http://schemas.openxmlformats.org/officeDocument/2006/relationships/slide" Target="slides/slide23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55" Type="http://schemas.openxmlformats.org/officeDocument/2006/relationships/slide" Target="slides/slide253.xml"/><Relationship Id="rId276" Type="http://schemas.openxmlformats.org/officeDocument/2006/relationships/slide" Target="slides/slide274.xml"/><Relationship Id="rId297" Type="http://schemas.openxmlformats.org/officeDocument/2006/relationships/slide" Target="slides/slide295.xml"/><Relationship Id="rId40" Type="http://schemas.openxmlformats.org/officeDocument/2006/relationships/slide" Target="slides/slide38.xml"/><Relationship Id="rId115" Type="http://schemas.openxmlformats.org/officeDocument/2006/relationships/slide" Target="slides/slide113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301" Type="http://schemas.openxmlformats.org/officeDocument/2006/relationships/slide" Target="slides/slide299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9" Type="http://schemas.openxmlformats.org/officeDocument/2006/relationships/slide" Target="slides/slide197.xml"/><Relationship Id="rId203" Type="http://schemas.openxmlformats.org/officeDocument/2006/relationships/slide" Target="slides/slide201.xml"/><Relationship Id="rId19" Type="http://schemas.openxmlformats.org/officeDocument/2006/relationships/slide" Target="slides/slide17.xml"/><Relationship Id="rId224" Type="http://schemas.openxmlformats.org/officeDocument/2006/relationships/slide" Target="slides/slide222.xml"/><Relationship Id="rId245" Type="http://schemas.openxmlformats.org/officeDocument/2006/relationships/slide" Target="slides/slide243.xml"/><Relationship Id="rId266" Type="http://schemas.openxmlformats.org/officeDocument/2006/relationships/slide" Target="slides/slide264.xml"/><Relationship Id="rId287" Type="http://schemas.openxmlformats.org/officeDocument/2006/relationships/slide" Target="slides/slide285.xml"/><Relationship Id="rId30" Type="http://schemas.openxmlformats.org/officeDocument/2006/relationships/slide" Target="slides/slide2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312" Type="http://schemas.openxmlformats.org/officeDocument/2006/relationships/theme" Target="theme/theme1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189" Type="http://schemas.openxmlformats.org/officeDocument/2006/relationships/slide" Target="slides/slide187.xml"/><Relationship Id="rId3" Type="http://schemas.openxmlformats.org/officeDocument/2006/relationships/slide" Target="slides/slide1.xml"/><Relationship Id="rId214" Type="http://schemas.openxmlformats.org/officeDocument/2006/relationships/slide" Target="slides/slide212.xml"/><Relationship Id="rId235" Type="http://schemas.openxmlformats.org/officeDocument/2006/relationships/slide" Target="slides/slide233.xml"/><Relationship Id="rId256" Type="http://schemas.openxmlformats.org/officeDocument/2006/relationships/slide" Target="slides/slide254.xml"/><Relationship Id="rId277" Type="http://schemas.openxmlformats.org/officeDocument/2006/relationships/slide" Target="slides/slide275.xml"/><Relationship Id="rId298" Type="http://schemas.openxmlformats.org/officeDocument/2006/relationships/slide" Target="slides/slide296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302" Type="http://schemas.openxmlformats.org/officeDocument/2006/relationships/slide" Target="slides/slide300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179" Type="http://schemas.openxmlformats.org/officeDocument/2006/relationships/slide" Target="slides/slide177.xml"/><Relationship Id="rId190" Type="http://schemas.openxmlformats.org/officeDocument/2006/relationships/slide" Target="slides/slide188.xml"/><Relationship Id="rId204" Type="http://schemas.openxmlformats.org/officeDocument/2006/relationships/slide" Target="slides/slide202.xml"/><Relationship Id="rId225" Type="http://schemas.openxmlformats.org/officeDocument/2006/relationships/slide" Target="slides/slide223.xml"/><Relationship Id="rId246" Type="http://schemas.openxmlformats.org/officeDocument/2006/relationships/slide" Target="slides/slide244.xml"/><Relationship Id="rId267" Type="http://schemas.openxmlformats.org/officeDocument/2006/relationships/slide" Target="slides/slide265.xml"/><Relationship Id="rId288" Type="http://schemas.openxmlformats.org/officeDocument/2006/relationships/slide" Target="slides/slide286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313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94" Type="http://schemas.openxmlformats.org/officeDocument/2006/relationships/slide" Target="slides/slide92.xml"/><Relationship Id="rId148" Type="http://schemas.openxmlformats.org/officeDocument/2006/relationships/slide" Target="slides/slide146.xml"/><Relationship Id="rId169" Type="http://schemas.openxmlformats.org/officeDocument/2006/relationships/slide" Target="slides/slide167.xml"/><Relationship Id="rId4" Type="http://schemas.openxmlformats.org/officeDocument/2006/relationships/slide" Target="slides/slide2.xml"/><Relationship Id="rId180" Type="http://schemas.openxmlformats.org/officeDocument/2006/relationships/slide" Target="slides/slide178.xml"/><Relationship Id="rId215" Type="http://schemas.openxmlformats.org/officeDocument/2006/relationships/slide" Target="slides/slide213.xml"/><Relationship Id="rId236" Type="http://schemas.openxmlformats.org/officeDocument/2006/relationships/slide" Target="slides/slide234.xml"/><Relationship Id="rId257" Type="http://schemas.openxmlformats.org/officeDocument/2006/relationships/slide" Target="slides/slide255.xml"/><Relationship Id="rId278" Type="http://schemas.openxmlformats.org/officeDocument/2006/relationships/slide" Target="slides/slide276.xml"/><Relationship Id="rId303" Type="http://schemas.openxmlformats.org/officeDocument/2006/relationships/slide" Target="slides/slide301.xml"/><Relationship Id="rId42" Type="http://schemas.openxmlformats.org/officeDocument/2006/relationships/slide" Target="slides/slide40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91" Type="http://schemas.openxmlformats.org/officeDocument/2006/relationships/slide" Target="slides/slide189.xml"/><Relationship Id="rId205" Type="http://schemas.openxmlformats.org/officeDocument/2006/relationships/slide" Target="slides/slide203.xml"/><Relationship Id="rId247" Type="http://schemas.openxmlformats.org/officeDocument/2006/relationships/slide" Target="slides/slide245.xml"/><Relationship Id="rId107" Type="http://schemas.openxmlformats.org/officeDocument/2006/relationships/slide" Target="slides/slide105.xml"/><Relationship Id="rId289" Type="http://schemas.openxmlformats.org/officeDocument/2006/relationships/slide" Target="slides/slide287.xml"/><Relationship Id="rId11" Type="http://schemas.openxmlformats.org/officeDocument/2006/relationships/slide" Target="slides/slide9.xml"/><Relationship Id="rId53" Type="http://schemas.openxmlformats.org/officeDocument/2006/relationships/slide" Target="slides/slide51.xml"/><Relationship Id="rId149" Type="http://schemas.openxmlformats.org/officeDocument/2006/relationships/slide" Target="slides/slide147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216" Type="http://schemas.openxmlformats.org/officeDocument/2006/relationships/slide" Target="slides/slide214.xml"/><Relationship Id="rId258" Type="http://schemas.openxmlformats.org/officeDocument/2006/relationships/slide" Target="slides/slide256.xml"/><Relationship Id="rId22" Type="http://schemas.openxmlformats.org/officeDocument/2006/relationships/slide" Target="slides/slide20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71" Type="http://schemas.openxmlformats.org/officeDocument/2006/relationships/slide" Target="slides/slide169.xml"/><Relationship Id="rId227" Type="http://schemas.openxmlformats.org/officeDocument/2006/relationships/slide" Target="slides/slide225.xml"/><Relationship Id="rId269" Type="http://schemas.openxmlformats.org/officeDocument/2006/relationships/slide" Target="slides/slide267.xml"/><Relationship Id="rId33" Type="http://schemas.openxmlformats.org/officeDocument/2006/relationships/slide" Target="slides/slide31.xml"/><Relationship Id="rId129" Type="http://schemas.openxmlformats.org/officeDocument/2006/relationships/slide" Target="slides/slide127.xml"/><Relationship Id="rId280" Type="http://schemas.openxmlformats.org/officeDocument/2006/relationships/slide" Target="slides/slide278.xml"/><Relationship Id="rId75" Type="http://schemas.openxmlformats.org/officeDocument/2006/relationships/slide" Target="slides/slide73.xml"/><Relationship Id="rId140" Type="http://schemas.openxmlformats.org/officeDocument/2006/relationships/slide" Target="slides/slide138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8" Type="http://schemas.openxmlformats.org/officeDocument/2006/relationships/slide" Target="slides/slide236.xml"/><Relationship Id="rId291" Type="http://schemas.openxmlformats.org/officeDocument/2006/relationships/slide" Target="slides/slide289.xml"/><Relationship Id="rId305" Type="http://schemas.openxmlformats.org/officeDocument/2006/relationships/slide" Target="slides/slide303.xml"/><Relationship Id="rId44" Type="http://schemas.openxmlformats.org/officeDocument/2006/relationships/slide" Target="slides/slide42.xml"/><Relationship Id="rId86" Type="http://schemas.openxmlformats.org/officeDocument/2006/relationships/slide" Target="slides/slide84.xml"/><Relationship Id="rId151" Type="http://schemas.openxmlformats.org/officeDocument/2006/relationships/slide" Target="slides/slide1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53FD9-6151-4016-943E-1A902D739EE9}" type="datetimeFigureOut">
              <a:rPr lang="ko-KR" altLang="en-US" smtClean="0"/>
              <a:t>2020-10-07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FF3F7-8DCF-4B60-974C-F589E2BE8D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96866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85E40-6C19-4B6C-86A6-926321BCFC33}" type="datetimeFigureOut">
              <a:rPr lang="ko-KR" altLang="en-US" smtClean="0"/>
              <a:t>2020-10-07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7BC13-0425-4AB1-9CE9-C7DD6FC2DB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4937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Picture 2" descr="http://postfiles4.naver.net/20101110_195/lmlm4864_1289377936723BcAr5_JPEG/%B1%D7%B7%B9%C0%CC.jpg?type=w3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6114" y="0"/>
            <a:ext cx="12308114" cy="6858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429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1320800"/>
            <a:ext cx="12192000" cy="5537200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508681" y="65681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CB40536-C8E0-4247-A6C3-5135EE3E1BC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579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458701" y="65631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CB40536-C8E0-4247-A6C3-5135EE3E1BC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7904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465136" y="65790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CB40536-C8E0-4247-A6C3-5135EE3E1BC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445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B40536-C8E0-4247-A6C3-5135EE3E1B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78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428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2879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732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220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18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691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174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4F0B5D-FCEE-468F-AA4C-C33A046B2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E90D1A8-DF93-49A4-B57C-8502B8923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FADB59-8CBD-48D3-B44D-9288DD381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BE12D87-28E0-4955-94F2-C710B9AE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366396-6ECE-4877-B3DC-54BC749B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899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667C7F-C07D-404C-8D0E-9FADD4DB8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C4D72C-5DF3-4412-B71B-12AC9E85F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0689E0-E1E7-4ABA-8FD0-8610240B5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67E08D-5313-4C6B-911E-85DD0B29B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ADC912-9645-4C0A-8A03-43C228C5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284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49FDB1-8CB5-492A-A44F-3A84788DE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FA83111-D726-4A1B-9986-85FE4C356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4BDC4F-460B-4465-8088-00144C23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CAB6A8-E6BE-4597-B77A-A5DAE1F3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03028E1-2506-4F72-90A9-3C55DE807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185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933037-8781-4527-A576-02C4CCB0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CBB4ACB-D28F-4B07-997E-D35899A24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6335EF8-18E9-457E-8E53-2F16DA9338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507127A-1C6E-4BB7-816D-B769AE1F4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C8F909-5419-4D41-98E7-2BB97C8C8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238B641-C8CB-4509-AEF3-04199B0E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163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A62515-8173-4122-9D61-0A7477BA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413CE9-07F6-42FD-9FAA-062050400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FD59BDD-B812-4424-825B-81917E6F4B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DCED756-5E4D-453F-B055-30545E865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551DABE-AF17-4C44-8A88-5810269982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9777907-C066-41BC-BABB-B2C3AA808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AB4B805-5F53-414F-925B-6CF03410A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3B0304E-4089-4761-A154-1367B790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527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0A11E8-F5F9-49AB-938F-8ABA18EAA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801CFF4-E0C1-424B-8DE0-36299E5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027A17D-2326-4A6A-A32D-28464C78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CBB478A-3298-405A-A0B5-905970F25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2089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8435CDC-1A1C-4EC5-AF94-FA3B5B6F6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1C8A2FF-FBDA-48D7-BA40-8AD6AB966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A7D2227-2170-49D0-976B-212DFECFF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792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D87199-34DF-41A4-9D73-698137B6F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B675BF4-5E09-4B53-8DC8-B5B019D22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4B2A99-B61C-4863-92A9-5853B6A83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C4FC892-7CE6-4453-9EA3-760884F39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A8FB1A8-5140-4AC6-A7AA-2037B59FB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3FC07AB-5DA5-4C69-A7CA-E262690F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3335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329C52-7F0F-4657-9051-482D994C5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849A221-156E-44F9-88E9-AE83124BE5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7B1AC8A-B930-4F9C-87B8-5A73314EB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EE2006D-CCA5-4A98-A729-1708E45A0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CE55C93-4195-41CF-9F18-D46F6AA33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CAAEA3-1472-4272-9BA5-A22E792F0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1952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EBB61A-BCA0-4D5E-80B9-821797EE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A907B93-F157-4378-9935-063EFFF5E4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15707E-FB3B-4BEF-8F61-40125256B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58C7ABB-F549-4E6A-837C-A2A32D72F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F6EF3B-5941-40AA-A300-AB24C4A72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3188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7F9D117-CF7A-4B4C-979C-F502E847C6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9444F50-ED4C-46CA-8DD2-81C5E2D05A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90B8C1-E670-4355-BBF6-53D9416C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7A08530-99EF-4E3A-BB95-0351F0864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DD25ED-D79A-46FB-A3BE-C9B8FAA6D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CC9-876B-4998-B5FE-E46AE21934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787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CB40536-C8E0-4247-A6C3-5135EE3E1BC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575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72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8F6ACC3-8E2A-41F7-9A68-D6C99E97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D6E9C7C-911A-45D5-B9BE-146DEA4F6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01881B-2DD4-4FF2-8D2A-3D51D621E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F534FFC-F5FF-4DDB-BF71-58BB8F586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CB6FDC5-F1A4-47AB-9D3B-83F54680EE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62160" y="65522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D51AAEE-058D-4E54-A3CA-E114D2013FF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51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4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4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4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4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4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4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4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4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4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4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4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4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4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4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4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4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4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4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4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4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4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4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4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4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4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4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4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4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4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4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4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4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4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4.xml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4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4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4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4.xml"/></Relationships>
</file>

<file path=ppt/slides/_rels/slide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4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4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4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4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4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4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4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4.xml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4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4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1" y="2456879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 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급여 및 인사담당자를 위한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-1" y="3536850"/>
            <a:ext cx="12192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개정세법 세미나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2333E8C-C707-43C0-97C0-52771BA49F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5" y="266778"/>
            <a:ext cx="2908521" cy="961661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5256666" y="5467756"/>
            <a:ext cx="1678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</a:rPr>
              <a:t>2020.10.12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426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>
            <a:extLst>
              <a:ext uri="{FF2B5EF4-FFF2-40B4-BE49-F238E27FC236}">
                <a16:creationId xmlns:a16="http://schemas.microsoft.com/office/drawing/2014/main" id="{0895509A-75C4-404D-919C-12105E766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3894" y="1597315"/>
            <a:ext cx="603205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강 의 목 차</a:t>
            </a:r>
            <a:endParaRPr kumimoji="1" lang="ko-KR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∎</a:t>
            </a:r>
            <a:r>
              <a:rPr kumimoji="1" lang="en-US" altLang="ko-KR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2020</a:t>
            </a:r>
            <a:r>
              <a:rPr kumimoji="1" lang="ko-KR" altLang="en-US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년 개정세법</a:t>
            </a: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Ⅰ.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 소득세법 관련분야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Ⅱ.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공통세법 분야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Ⅲ.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기타세법 분야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 </a:t>
            </a: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∎</a:t>
            </a:r>
            <a:r>
              <a:rPr kumimoji="1" lang="en-US" altLang="ko-KR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2020</a:t>
            </a:r>
            <a:r>
              <a:rPr kumimoji="1" lang="ko-KR" altLang="en-US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년 개정서식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1.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원천징수이행상황신고서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2.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근로소득지급명세서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3.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근로소득간이지급명세서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4.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(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)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5.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사업소득간이지급명세서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6.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 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지급명세서등</a:t>
            </a: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7.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연말정산부속서식등</a:t>
            </a: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 </a:t>
            </a: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∎ 최신 질의회신 및 전산매체 제출기준</a:t>
            </a: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C1CE1A-5CED-4760-90CA-10AE9BE68394}"/>
              </a:ext>
            </a:extLst>
          </p:cNvPr>
          <p:cNvSpPr txBox="1"/>
          <p:nvPr/>
        </p:nvSpPr>
        <p:spPr>
          <a:xfrm>
            <a:off x="831939" y="2372248"/>
            <a:ext cx="2177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800" dirty="0"/>
              <a:t>Part. ONE</a:t>
            </a:r>
            <a:endParaRPr lang="ko-KR" altLang="en-US" sz="2800" dirty="0"/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6A974B0D-EDD3-499E-A4B3-0361C35C3352}"/>
              </a:ext>
            </a:extLst>
          </p:cNvPr>
          <p:cNvCxnSpPr>
            <a:cxnSpLocks/>
          </p:cNvCxnSpPr>
          <p:nvPr/>
        </p:nvCxnSpPr>
        <p:spPr>
          <a:xfrm>
            <a:off x="6833894" y="3191586"/>
            <a:ext cx="401190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536F14F-08BC-4D99-8F9E-39CD86D41D74}"/>
              </a:ext>
            </a:extLst>
          </p:cNvPr>
          <p:cNvSpPr txBox="1"/>
          <p:nvPr/>
        </p:nvSpPr>
        <p:spPr>
          <a:xfrm>
            <a:off x="831939" y="4486864"/>
            <a:ext cx="2280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800" dirty="0"/>
              <a:t>Part. TWO</a:t>
            </a:r>
            <a:endParaRPr lang="ko-KR" altLang="en-US" sz="2800" dirty="0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3A6942C4-4A79-4F0C-91EA-8847F9232AE0}"/>
              </a:ext>
            </a:extLst>
          </p:cNvPr>
          <p:cNvCxnSpPr>
            <a:cxnSpLocks/>
          </p:cNvCxnSpPr>
          <p:nvPr/>
        </p:nvCxnSpPr>
        <p:spPr>
          <a:xfrm>
            <a:off x="6833894" y="5930645"/>
            <a:ext cx="4011906" cy="18862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6B03B51-D933-4B7E-A682-EEA14CC6AEE5}"/>
              </a:ext>
            </a:extLst>
          </p:cNvPr>
          <p:cNvSpPr txBox="1"/>
          <p:nvPr/>
        </p:nvSpPr>
        <p:spPr>
          <a:xfrm>
            <a:off x="831939" y="5949507"/>
            <a:ext cx="2669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800" dirty="0"/>
              <a:t>Part. THREE</a:t>
            </a:r>
            <a:endParaRPr lang="ko-KR" altLang="en-US" sz="2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298821-AFAB-4F8F-B456-8D9554780CA2}"/>
              </a:ext>
            </a:extLst>
          </p:cNvPr>
          <p:cNvSpPr txBox="1"/>
          <p:nvPr/>
        </p:nvSpPr>
        <p:spPr>
          <a:xfrm>
            <a:off x="279399" y="130764"/>
            <a:ext cx="38020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진행순서</a:t>
            </a:r>
          </a:p>
        </p:txBody>
      </p:sp>
      <p:sp>
        <p:nvSpPr>
          <p:cNvPr id="10" name="슬라이드 번호 개체 틀 5"/>
          <p:cNvSpPr txBox="1">
            <a:spLocks/>
          </p:cNvSpPr>
          <p:nvPr/>
        </p:nvSpPr>
        <p:spPr>
          <a:xfrm>
            <a:off x="9465136" y="65790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B40536-C8E0-4247-A6C3-5135EE3E1BC4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501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개정세법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38020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ONE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751DCD-8049-4C8A-97BD-4195B2ABDBDA}"/>
              </a:ext>
            </a:extLst>
          </p:cNvPr>
          <p:cNvSpPr/>
          <p:nvPr/>
        </p:nvSpPr>
        <p:spPr>
          <a:xfrm>
            <a:off x="6642100" y="4102100"/>
            <a:ext cx="5549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Ⅰ. 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소득세법 관련분야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Ⅱ. </a:t>
            </a:r>
            <a:r>
              <a:rPr kumimoji="1" lang="ko-KR" altLang="en-US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공통세법 분야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Ⅲ. </a:t>
            </a:r>
            <a:r>
              <a:rPr kumimoji="1" lang="ko-KR" altLang="en-US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기타세법 분야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0219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111198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절차 간소화를 통한 납세편의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납세지를 신고하는 경우부터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원천징수 본점 일괄납부제도 개선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397761"/>
              </p:ext>
            </p:extLst>
          </p:nvPr>
        </p:nvGraphicFramePr>
        <p:xfrm>
          <a:off x="535548" y="1119353"/>
          <a:ext cx="11178232" cy="3771309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72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원천징수 본점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일괄납부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요건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-10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요건 완화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978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국세청장의 승인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관할 세무서장에게 신고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989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948130"/>
              </p:ext>
            </p:extLst>
          </p:nvPr>
        </p:nvGraphicFramePr>
        <p:xfrm>
          <a:off x="525038" y="6039621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굴림" pitchFamily="50" charset="-127"/>
                        </a:rPr>
                        <a:t>모성보호 및 남성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굴림" pitchFamily="50" charset="-127"/>
                        </a:rPr>
                        <a:t>육아참여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굴림" pitchFamily="50" charset="-127"/>
                        </a:rPr>
                        <a:t> 활성화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‘20.1.1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발생하는 소득분부터 적용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고용보험법 개정 후 세법적용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20.10.01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부터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4338824-9EA9-4B4C-B626-6434E0D27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068457"/>
              </p:ext>
            </p:extLst>
          </p:nvPr>
        </p:nvGraphicFramePr>
        <p:xfrm>
          <a:off x="525038" y="1109092"/>
          <a:ext cx="11178232" cy="4214170"/>
        </p:xfrm>
        <a:graphic>
          <a:graphicData uri="http://schemas.openxmlformats.org/drawingml/2006/table">
            <a:tbl>
              <a:tblPr/>
              <a:tblGrid>
                <a:gridCol w="4856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1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48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79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 「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고용보험법」에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따른 급여로서 다음 출산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육아 </a:t>
                      </a:r>
                      <a:endParaRPr lang="en-US" altLang="ko-KR" sz="18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관련 소득에 대해서는 근로소득 비과세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 </a:t>
                      </a:r>
                      <a:r>
                        <a:rPr lang="ko-KR" altLang="en-US" sz="24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비과세 대상 확대</a:t>
                      </a: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4437">
                <a:tc>
                  <a:txBody>
                    <a:bodyPr/>
                    <a:lstStyle/>
                    <a:p>
                      <a:pPr marL="839470" marR="0" lvl="1" indent="-38227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839470" marR="0" lvl="1" indent="-38227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육아휴직 급여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수당</a:t>
                      </a:r>
                      <a:endParaRPr lang="en-US" altLang="ko-KR" sz="18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839470" marR="0" lvl="1" indent="-38227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육아기 근로시간 단축 급여</a:t>
                      </a:r>
                      <a:endParaRPr lang="en-US" altLang="ko-KR" sz="18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839470" marR="0" lvl="1" indent="-38227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출산전후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휴가급여등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7907" marR="17907" marT="17907" marB="17907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2270" marR="0" lvl="0" indent="-38227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endParaRPr lang="ko-KR" altLang="en-US" sz="1800" b="1" kern="0" spc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7907" marR="17907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2013">
                <a:tc>
                  <a:txBody>
                    <a:bodyPr/>
                    <a:lstStyle/>
                    <a:p>
                      <a:pPr marL="285750" marR="0" indent="-285750" algn="ctr" fontAlgn="base" latinLnBrk="0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18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추 가</a:t>
                      </a:r>
                      <a:r>
                        <a:rPr lang="en-US" altLang="ko-KR" sz="18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18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7907" marR="17907" marT="0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7090" marR="0" lvl="1" indent="-38989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배우자 출산휴가급여</a:t>
                      </a:r>
                    </a:p>
                  </a:txBody>
                  <a:tcPr marL="17907" marR="17907" marT="0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4360801" y="188818"/>
            <a:ext cx="7831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배우자 출산휴가급여에 대한 소득세 비과세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5993178" y="3062693"/>
            <a:ext cx="895757" cy="831465"/>
            <a:chOff x="5728771" y="2522863"/>
            <a:chExt cx="895757" cy="831465"/>
          </a:xfrm>
        </p:grpSpPr>
        <p:sp>
          <p:nvSpPr>
            <p:cNvPr id="4" name="오른쪽 대괄호 3"/>
            <p:cNvSpPr/>
            <p:nvPr/>
          </p:nvSpPr>
          <p:spPr>
            <a:xfrm>
              <a:off x="5728771" y="2522863"/>
              <a:ext cx="121186" cy="831465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849957" y="2643282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4690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037369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중소기업 종업원의 주거 안정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과세기간에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2546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근로소득의 범위에서 중소기업 종업원의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구입⋅임차자금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대여이익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제외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호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762855"/>
              </p:ext>
            </p:extLst>
          </p:nvPr>
        </p:nvGraphicFramePr>
        <p:xfrm>
          <a:off x="535548" y="1119353"/>
          <a:ext cx="11178232" cy="360605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28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근로소득의 범위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근로소득에서 제외되는 소득 추가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015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종업원이 주택의 구입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임차자금을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저리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무상으로 대여받음으로써 얻는 이익 포함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조특법상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중소기업 종업원이 주택의 구입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임차자금을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대여 받음으로써 얻는 이익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은 근로소득에서 제외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1197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423889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벽지 근로자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규칙 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(20.03.13)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근로소득 비과세 대상 벽지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354272"/>
              </p:ext>
            </p:extLst>
          </p:nvPr>
        </p:nvGraphicFramePr>
        <p:xfrm>
          <a:off x="535548" y="1121324"/>
          <a:ext cx="11178234" cy="4525803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65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벽지에서 근무하여 받는 급여로서 월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 이내의 금액은 근로소득 비과세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비과세 대상 벽지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23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「공무원 특수지근무수당 지급 대상지역 및 기관과 그 등급별 구분에 관한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규칙」별표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 지역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「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도서ㆍ벽지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교육진흥법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시행규칙」별표의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지역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「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광업법」에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의하여 광업권을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지정받아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광구로 등록된 지역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별표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 의료취약지역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「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의료법」제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조의 규정에 의한 의료인의 경우로 한정한다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「지방공무원 특수지근무수당 지급대상지역 및 기관과 그 등급별 구분에 관한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규칙」별표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 지역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벽지지역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및 도서지역 중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군 지역의 경우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해당 리가 소속된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면지역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전체로 확대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912844" y="2610998"/>
            <a:ext cx="895758" cy="1828800"/>
            <a:chOff x="5728770" y="2183315"/>
            <a:chExt cx="895758" cy="2071171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2183315"/>
              <a:ext cx="183156" cy="2071171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956858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7831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510269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근로자 임금상승 등을 고려하여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총급여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요건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과세기간에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야간근로수당 등이 비과세되는 생산직근로자의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총급여액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요건 완화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22708"/>
              </p:ext>
            </p:extLst>
          </p:nvPr>
        </p:nvGraphicFramePr>
        <p:xfrm>
          <a:off x="535548" y="1119353"/>
          <a:ext cx="11178232" cy="434942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72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생산직 근로자 야간근로수당등 비과세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비과세 기준 금액 상향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47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비과세 기준 금액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월정액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급여*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210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이하</a:t>
                      </a:r>
                    </a:p>
                    <a:p>
                      <a:pPr marL="1481138" marR="0" lvl="3" indent="-109538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봉급⋅급료⋅보수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및 이와 유사한 성질의 급여 총액에서 「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근로기준법」에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따른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연장근로⋅야간근로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등으로 받는 급여를 뺀 금액 </a:t>
                      </a:r>
                      <a:endParaRPr lang="ko-KR" altLang="en-US" sz="12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376120"/>
                  </a:ext>
                </a:extLst>
              </a:tr>
              <a:tr h="559750">
                <a:tc>
                  <a:txBody>
                    <a:bodyPr/>
                    <a:lstStyle/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총급여액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직전 과세기간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2,500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이하</a:t>
                      </a:r>
                      <a:endParaRPr lang="ko-KR" altLang="en-US" sz="1400" b="0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- 2,500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→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3,000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이하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499306"/>
                  </a:ext>
                </a:extLst>
              </a:tr>
              <a:tr h="837282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비과세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한도：연간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240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1503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벤처기업 주식매수선택권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행사이익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비과세 확대 및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적용기한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연장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4278085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33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벤처기업 임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직원의 스톡옵션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행사이익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비과세 특례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대상범위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비과세한도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확대 및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적용기한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연장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703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벤처기업으로부터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부여받은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주식매수선택권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행사이익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시가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행사가액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비상장 벤처기업 및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코넥스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상장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벤처기업으로부터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부여받은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주식매수선택권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행사이익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시가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행사가액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79321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연간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연간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→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723945"/>
                  </a:ext>
                </a:extLst>
              </a:tr>
              <a:tr h="79321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2020.12.31.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2021.12.31.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1201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벤처기업에 우수 인재 유치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주식매수선택권을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부여받은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04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11069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어업인에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대한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과세기간에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4360801" y="12546"/>
            <a:ext cx="7831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어로어업소득에 대한 비과세 신설 및 농어가부업소득에서 어로어업소득 제외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14307"/>
              </p:ext>
            </p:extLst>
          </p:nvPr>
        </p:nvGraphicFramePr>
        <p:xfrm>
          <a:off x="535548" y="1119353"/>
          <a:ext cx="11178232" cy="4741620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52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비과세 농어가부업소득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농어가부업소득에서 </a:t>
                      </a:r>
                      <a:r>
                        <a:rPr lang="ko-KR" altLang="en-US" sz="2400" b="1" kern="0" spc="-13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어로어업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소득 제외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708">
                <a:tc rowSpan="2">
                  <a:txBody>
                    <a:bodyPr/>
                    <a:lstStyle/>
                    <a:p>
                      <a:pPr marL="720090" marR="0" lvl="1" indent="-26289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비과세 대상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농어민이 부업으로 경영하는 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720090" marR="0" lvl="1" indent="-26289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다음 소득</a:t>
                      </a:r>
                    </a:p>
                    <a:p>
                      <a:pPr marL="720090" marR="0" lvl="1" indent="-26289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어로</a:t>
                      </a:r>
                      <a:r>
                        <a:rPr lang="en-US" altLang="ko-KR" sz="16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연근해</a:t>
                      </a:r>
                      <a:r>
                        <a:rPr lang="en-US" altLang="ko-KR" sz="16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1600" b="1" kern="0" spc="0" dirty="0" err="1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내수면어업</a:t>
                      </a:r>
                      <a:r>
                        <a:rPr lang="en-US" altLang="ko-KR" sz="16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</a:p>
                    <a:p>
                      <a:pPr marL="720090" marR="0" lvl="1" indent="-26289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양어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양식어업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</a:p>
                    <a:p>
                      <a:pPr marL="622300" marR="0" lvl="1" indent="-16510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축산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민박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고공품제조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특산품판매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</a:t>
                      </a:r>
                      <a:r>
                        <a:rPr lang="en-US" altLang="ko-KR" sz="1600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음식물 판매 등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좌 동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26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&lt;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삭제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255093"/>
                  </a:ext>
                </a:extLst>
              </a:tr>
              <a:tr h="562688">
                <a:tc>
                  <a:txBody>
                    <a:bodyPr/>
                    <a:lstStyle/>
                    <a:p>
                      <a:pPr marL="720090" marR="0" lvl="1" indent="-26289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비과세 한도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비과세대상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소득금액 합계액 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15963" marR="0" lvl="1" indent="-258763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3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이하</a:t>
                      </a:r>
                      <a:endParaRPr lang="ko-KR" altLang="en-US" sz="2000" b="1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7050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 설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</a:t>
                      </a:r>
                      <a:r>
                        <a:rPr kumimoji="0" lang="ko-KR" altLang="en-US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400" b="1" i="0" u="none" strike="noStrike" kern="0" cap="none" spc="-13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어로어업소득에 대한 비과세</a:t>
                      </a:r>
                      <a:endParaRPr kumimoji="0" lang="en-US" altLang="ko-KR" sz="2400" b="1" i="0" u="none" strike="noStrike" kern="0" cap="none" spc="-13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비과세소득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한도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소득금액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천만원이하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어로어업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소득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비과세 대상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내수면어업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및 연근해어업소득</a:t>
                      </a:r>
                    </a:p>
                  </a:txBody>
                  <a:tcPr marL="73300" marR="73300" marT="36650" marB="3665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6246569" y="3216922"/>
            <a:ext cx="895757" cy="722239"/>
            <a:chOff x="5728771" y="2522863"/>
            <a:chExt cx="895757" cy="722239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1" y="2522863"/>
              <a:ext cx="121186" cy="722239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609943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075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129708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다른 기타 소득과 과세형평을 감안하여 납세편의 제고를 위해 선택적 분리과세 대상 확대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기타소득 분리과세 대상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14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64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70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829054"/>
              </p:ext>
            </p:extLst>
          </p:nvPr>
        </p:nvGraphicFramePr>
        <p:xfrm>
          <a:off x="535548" y="1119353"/>
          <a:ext cx="11178232" cy="4613751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25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소득금액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300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 이하 기타소득에 대한</a:t>
                      </a:r>
                    </a:p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선택적 분리과세* 허용</a:t>
                      </a:r>
                    </a:p>
                    <a:p>
                      <a:pPr marL="720090" marR="0" lvl="1" indent="-26289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종합과세와 분리과세 중 선택가능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선택적 분리과세 대상 확대</a:t>
                      </a: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(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분리과세 세율：</a:t>
                      </a:r>
                      <a:r>
                        <a:rPr lang="en-US" altLang="ko-KR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20%)</a:t>
                      </a:r>
                      <a:endParaRPr lang="ko-KR" altLang="en-US" sz="2400" b="1" kern="0" spc="-13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050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추 가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계약금이 대체된 위약금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배상금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상기 이외의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위약금⋅배상금은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현재 분리과세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**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소득세신고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종합소득 과세표준확정신고시 이행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6824">
                <a:tc>
                  <a:txBody>
                    <a:bodyPr/>
                    <a:lstStyle/>
                    <a:p>
                      <a:pPr marL="381000" marR="0" lvl="0" indent="-38100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추 가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종업원등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또는 대학 교직원이 근로와 관계없거나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 후 지급받는 직무발명 보상금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기타소득과세분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95302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7001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임원 퇴직소득 한도 축소를 통한 과세 합리화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812050"/>
              </p:ext>
            </p:extLst>
          </p:nvPr>
        </p:nvGraphicFramePr>
        <p:xfrm>
          <a:off x="535548" y="1119353"/>
          <a:ext cx="11178232" cy="4840772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591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임원 퇴직소득 한도 규정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3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지급배수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하향 조정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050">
                <a:tc rowSpan="2">
                  <a:txBody>
                    <a:bodyPr/>
                    <a:lstStyle/>
                    <a:p>
                      <a:pPr marL="265113" marR="0" lvl="0" indent="-265113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임원의 퇴직금 중 ’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12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이후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근무분에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해당 하는 퇴직금의 경우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일정 한도를 초과하는 소득은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퇴직소득이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아닌 근로소득으로 과세</a:t>
                      </a:r>
                    </a:p>
                    <a:p>
                      <a:pPr marL="452438" marR="0" lvl="1" indent="4763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법인의 회장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사장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부사장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이사장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대표 이사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전무이사 및 상무이사 등 이사회의 구성원전원과 청산인 등</a:t>
                      </a:r>
                    </a:p>
                    <a:p>
                      <a:pPr marL="171450" marR="0" lvl="0" indent="-17145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①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 금액이 ②의 금액을 초과 시 초과액은 근로소득으로 과세</a:t>
                      </a:r>
                    </a:p>
                    <a:p>
                      <a:pPr marL="628650" marR="0" lvl="1" indent="-293688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한도적용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대상 퇴직금：’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12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년이후분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퇴직소득</a:t>
                      </a:r>
                    </a:p>
                    <a:p>
                      <a:pPr marL="838200" marR="0" lvl="1" indent="-38100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※ ’12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이후분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퇴직소득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=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전체 퇴직소득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’11.12.31.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가정시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퇴직소득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해당금액</a:t>
                      </a:r>
                      <a:endParaRPr lang="ko-KR" altLang="en-US" sz="16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3512">
                <a:tc vMerge="1"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95302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6246569" y="2562225"/>
            <a:ext cx="895757" cy="3111462"/>
            <a:chOff x="5728771" y="1868166"/>
            <a:chExt cx="895757" cy="3111462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1" y="1868166"/>
              <a:ext cx="121186" cy="3111462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3127736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266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과도한 퇴직소득 지급 한도 축소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퇴직하여 지급받는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임원 퇴직소득 한도 축소를 통한 과세 합리화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643271"/>
              </p:ext>
            </p:extLst>
          </p:nvPr>
        </p:nvGraphicFramePr>
        <p:xfrm>
          <a:off x="535548" y="1119353"/>
          <a:ext cx="11178232" cy="3332493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9874">
                <a:tc>
                  <a:txBody>
                    <a:bodyPr/>
                    <a:lstStyle/>
                    <a:p>
                      <a:pPr marL="628650" marR="0" lvl="1" indent="-293688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임원 퇴직소득 한도</a:t>
                      </a:r>
                    </a:p>
                    <a:p>
                      <a:pPr marL="347663" marR="0" lvl="1" indent="-1270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퇴직전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평균급여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1/10 × ’12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이후 근속연수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지급배수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(3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배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892175" marR="0" lvl="2" indent="-100013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근무기간이 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미만인 경우에는 해당근무기간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평균급여</a:t>
                      </a:r>
                      <a:endParaRPr lang="ko-KR" altLang="en-US" sz="14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임원 퇴직소득 한도</a:t>
                      </a: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’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19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이전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평균급여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1/10 × ’12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~’19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근속연수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지급배수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배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(’20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평균급여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1/10 × ’20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이후 근속연수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지급배수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(2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배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168400" marR="0" lvl="2" indent="-2540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※ ’12.1.1.∼’19.12.31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까지 적립한 퇴직소득에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</a:p>
                    <a:p>
                      <a:pPr marL="1168400" marR="0" lvl="2" indent="-2540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대해서는 현행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지급배수인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배수 유지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2221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437566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해외 파견 임원과 국내 근무 임원 간 과세형평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영 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(20.02.11)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이후 퇴직하여 지급받는 소득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해외파견 임원의 퇴직금 한도액 계산 합리화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소득령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§42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22314"/>
              </p:ext>
            </p:extLst>
          </p:nvPr>
        </p:nvGraphicFramePr>
        <p:xfrm>
          <a:off x="535548" y="1121324"/>
          <a:ext cx="11178234" cy="4624439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673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임원퇴직금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한도액 계산시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총급여의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범위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해외파견 임원의 퇴직금 한도액 계산시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총급여액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범위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151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범위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①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봉급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급여 및  ②주총결의에 따라 받는 상여 등 근로소득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258763" marR="0" lvl="1" indent="-258763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lang="ko-KR" altLang="en-US" sz="1400" b="1" kern="0" spc="0" baseline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국외에서 지급받는 근로소득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다만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주거보조비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교육비수당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특수지수당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의료보험료 및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실의료비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임원이 국내에서 근무할 경우 지급받지 않는 금액은 제외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5205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해외파견 임원의 퇴직금 한도액 계산 합리화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소득령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§42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702502"/>
              </p:ext>
            </p:extLst>
          </p:nvPr>
        </p:nvGraphicFramePr>
        <p:xfrm>
          <a:off x="459096" y="935202"/>
          <a:ext cx="10930100" cy="14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val="3666854119"/>
                    </a:ext>
                  </a:extLst>
                </a:gridCol>
                <a:gridCol w="491525">
                  <a:extLst>
                    <a:ext uri="{9D8B030D-6E8A-4147-A177-3AD203B41FA5}">
                      <a16:colId xmlns:a16="http://schemas.microsoft.com/office/drawing/2014/main" val="28391576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311729482"/>
                    </a:ext>
                  </a:extLst>
                </a:gridCol>
                <a:gridCol w="491525">
                  <a:extLst>
                    <a:ext uri="{9D8B030D-6E8A-4147-A177-3AD203B41FA5}">
                      <a16:colId xmlns:a16="http://schemas.microsoft.com/office/drawing/2014/main" val="2088705903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513106501"/>
                    </a:ext>
                  </a:extLst>
                </a:gridCol>
                <a:gridCol w="491525">
                  <a:extLst>
                    <a:ext uri="{9D8B030D-6E8A-4147-A177-3AD203B41FA5}">
                      <a16:colId xmlns:a16="http://schemas.microsoft.com/office/drawing/2014/main" val="4249989120"/>
                    </a:ext>
                  </a:extLst>
                </a:gridCol>
                <a:gridCol w="491525">
                  <a:extLst>
                    <a:ext uri="{9D8B030D-6E8A-4147-A177-3AD203B41FA5}">
                      <a16:colId xmlns:a16="http://schemas.microsoft.com/office/drawing/2014/main" val="3553000480"/>
                    </a:ext>
                  </a:extLst>
                </a:gridCol>
              </a:tblGrid>
              <a:tr h="720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2019.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31.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부터 소급하여 </a:t>
                      </a:r>
                      <a:endParaRPr lang="en-US" altLang="ko-KR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동안 지급받은 </a:t>
                      </a:r>
                      <a:endParaRPr lang="en-US" altLang="ko-KR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algn="ctr" latinLnBrk="1"/>
                      <a:r>
                        <a:rPr lang="ko-KR" altLang="en-US" sz="20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총급여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연평균환산액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2800" b="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Ⅹ</a:t>
                      </a:r>
                      <a:endParaRPr lang="ko-KR" altLang="en-US" sz="28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ko-KR" altLang="en-US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Ⅹ</a:t>
                      </a:r>
                      <a:endParaRPr kumimoji="0" lang="ko-KR" alt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2012.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부터 </a:t>
                      </a:r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2019.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31.</a:t>
                      </a:r>
                    </a:p>
                    <a:p>
                      <a:pPr algn="ctr" latinLnBrk="1"/>
                      <a:r>
                        <a:rPr lang="ko-KR" altLang="en-US" sz="2000" b="1" dirty="0" err="1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까지의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근무기간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Ⅹ</a:t>
                      </a:r>
                      <a:endParaRPr kumimoji="0" lang="ko-KR" alt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ko-KR" altLang="en-US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578508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</a:t>
                      </a:r>
                      <a:endParaRPr lang="ko-KR" altLang="en-US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</a:t>
                      </a:r>
                      <a:endParaRPr lang="ko-KR" altLang="en-US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7544168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904090"/>
              </p:ext>
            </p:extLst>
          </p:nvPr>
        </p:nvGraphicFramePr>
        <p:xfrm>
          <a:off x="1175518" y="2360920"/>
          <a:ext cx="10678100" cy="14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val="366685411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249053932"/>
                    </a:ext>
                  </a:extLst>
                </a:gridCol>
                <a:gridCol w="491525">
                  <a:extLst>
                    <a:ext uri="{9D8B030D-6E8A-4147-A177-3AD203B41FA5}">
                      <a16:colId xmlns:a16="http://schemas.microsoft.com/office/drawing/2014/main" val="28391576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311729482"/>
                    </a:ext>
                  </a:extLst>
                </a:gridCol>
                <a:gridCol w="491525">
                  <a:extLst>
                    <a:ext uri="{9D8B030D-6E8A-4147-A177-3AD203B41FA5}">
                      <a16:colId xmlns:a16="http://schemas.microsoft.com/office/drawing/2014/main" val="2088705903"/>
                    </a:ext>
                  </a:extLst>
                </a:gridCol>
                <a:gridCol w="4212000">
                  <a:extLst>
                    <a:ext uri="{9D8B030D-6E8A-4147-A177-3AD203B41FA5}">
                      <a16:colId xmlns:a16="http://schemas.microsoft.com/office/drawing/2014/main" val="513106501"/>
                    </a:ext>
                  </a:extLst>
                </a:gridCol>
                <a:gridCol w="491525">
                  <a:extLst>
                    <a:ext uri="{9D8B030D-6E8A-4147-A177-3AD203B41FA5}">
                      <a16:colId xmlns:a16="http://schemas.microsoft.com/office/drawing/2014/main" val="4249989120"/>
                    </a:ext>
                  </a:extLst>
                </a:gridCol>
                <a:gridCol w="491525">
                  <a:extLst>
                    <a:ext uri="{9D8B030D-6E8A-4147-A177-3AD203B41FA5}">
                      <a16:colId xmlns:a16="http://schemas.microsoft.com/office/drawing/2014/main" val="3553000480"/>
                    </a:ext>
                  </a:extLst>
                </a:gridCol>
              </a:tblGrid>
              <a:tr h="720000">
                <a:tc rowSpan="2">
                  <a:txBody>
                    <a:bodyPr/>
                    <a:lstStyle/>
                    <a:p>
                      <a:pPr algn="l" latinLnBrk="1"/>
                      <a:r>
                        <a:rPr lang="en-US" altLang="ko-KR" sz="4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</a:t>
                      </a:r>
                      <a:endParaRPr lang="ko-KR" altLang="en-US" sz="4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퇴직한 날부터 소급하여 </a:t>
                      </a:r>
                      <a:endParaRPr lang="en-US" altLang="ko-KR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동안 지급받은 </a:t>
                      </a:r>
                      <a:endParaRPr lang="en-US" altLang="ko-KR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algn="ctr" latinLnBrk="1"/>
                      <a:r>
                        <a:rPr lang="ko-KR" altLang="en-US" sz="20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총급여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연평균환산액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2800" b="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Ⅹ</a:t>
                      </a:r>
                      <a:endParaRPr lang="ko-KR" altLang="en-US" sz="28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ko-KR" altLang="en-US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Ⅹ</a:t>
                      </a:r>
                      <a:endParaRPr kumimoji="0" lang="ko-KR" alt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2020.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1.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 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이후의</a:t>
                      </a:r>
                      <a:r>
                        <a:rPr lang="en-US" altLang="ko-KR" sz="2000" b="1" baseline="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근무기간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Ⅹ</a:t>
                      </a:r>
                      <a:endParaRPr kumimoji="0" lang="ko-KR" alt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8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ko-KR" altLang="en-US" sz="2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578508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</a:t>
                      </a:r>
                      <a:endParaRPr lang="ko-KR" altLang="en-US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</a:t>
                      </a:r>
                      <a:endParaRPr lang="ko-KR" altLang="en-US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7544168"/>
                  </a:ext>
                </a:extLst>
              </a:tr>
            </a:tbl>
          </a:graphicData>
        </a:graphic>
      </p:graphicFrame>
      <p:sp>
        <p:nvSpPr>
          <p:cNvPr id="10" name="모서리가 둥근 직사각형 9"/>
          <p:cNvSpPr/>
          <p:nvPr/>
        </p:nvSpPr>
        <p:spPr>
          <a:xfrm>
            <a:off x="846035" y="4135028"/>
            <a:ext cx="11004636" cy="2325028"/>
          </a:xfrm>
          <a:prstGeom prst="roundRect">
            <a:avLst>
              <a:gd name="adj" fmla="val 8320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en-US" altLang="ko-KR" b="1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[</a:t>
            </a:r>
            <a:r>
              <a:rPr lang="ko-KR" altLang="en-US" b="1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소득세법 시행령 제</a:t>
            </a:r>
            <a:r>
              <a:rPr lang="en-US" altLang="ko-KR" b="1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42</a:t>
            </a:r>
            <a:r>
              <a:rPr lang="ko-KR" altLang="en-US" b="1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조의 </a:t>
            </a:r>
            <a:r>
              <a:rPr lang="en-US" altLang="ko-KR" b="1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2] </a:t>
            </a:r>
          </a:p>
          <a:p>
            <a:pPr lvl="0">
              <a:lnSpc>
                <a:spcPct val="150000"/>
              </a:lnSpc>
            </a:pP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⑦ 법 제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22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조제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</a:t>
            </a:r>
            <a:r>
              <a:rPr lang="ko-KR" altLang="en-US" dirty="0" err="1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항제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호에 따른 </a:t>
            </a:r>
            <a:r>
              <a:rPr lang="ko-KR" altLang="en-US" dirty="0" err="1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총급여에는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근무기간 중 해외현지법인에 파견되어 국외에서 지급받는 급여를 포함한다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다만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정관 또는 정관의 위임에 따른 임원의 급여지급 규정이 있는 법인의 </a:t>
            </a:r>
            <a:r>
              <a:rPr lang="ko-KR" altLang="en-US" dirty="0" err="1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주거보조비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dirty="0" err="1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교육비수당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dirty="0" err="1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특수지수당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의료보험료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dirty="0" err="1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해외체재비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자동차임차료 및 </a:t>
            </a:r>
            <a:r>
              <a:rPr lang="ko-KR" altLang="en-US" dirty="0" err="1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실의료비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및 이와 유사한 급여로서 해당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임원이 국내에서 근무할 경우 국내에서 지급받는 금액을 초과해 받는 금액은 제외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한다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 &lt;</a:t>
            </a:r>
            <a:r>
              <a:rPr lang="ko-KR" altLang="en-US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신설 </a:t>
            </a:r>
            <a:r>
              <a:rPr lang="en-US" altLang="ko-KR" dirty="0">
                <a:solidFill>
                  <a:prstClr val="black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2020. 2. 11.&gt;</a:t>
            </a:r>
            <a:endParaRPr lang="ko-KR" altLang="en-US" dirty="0">
              <a:solidFill>
                <a:prstClr val="black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5533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793483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근로소득 공제제도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근로소득공제 한도 설정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910997"/>
              </p:ext>
            </p:extLst>
          </p:nvPr>
        </p:nvGraphicFramePr>
        <p:xfrm>
          <a:off x="535548" y="1119353"/>
          <a:ext cx="11178233" cy="4479773"/>
        </p:xfrm>
        <a:graphic>
          <a:graphicData uri="http://schemas.openxmlformats.org/drawingml/2006/table">
            <a:tbl>
              <a:tblPr/>
              <a:tblGrid>
                <a:gridCol w="400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611341945"/>
                    </a:ext>
                  </a:extLst>
                </a:gridCol>
                <a:gridCol w="1366091">
                  <a:extLst>
                    <a:ext uri="{9D8B030D-6E8A-4147-A177-3AD203B41FA5}">
                      <a16:colId xmlns:a16="http://schemas.microsoft.com/office/drawing/2014/main" val="1417379587"/>
                    </a:ext>
                  </a:extLst>
                </a:gridCol>
                <a:gridCol w="314553">
                  <a:extLst>
                    <a:ext uri="{9D8B030D-6E8A-4147-A177-3AD203B41FA5}">
                      <a16:colId xmlns:a16="http://schemas.microsoft.com/office/drawing/2014/main" val="226307458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777">
                <a:tc gridSpan="4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근로소득공제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근로소득공제 한도 신설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총급여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공제율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7"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474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500</a:t>
                      </a: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 이하</a:t>
                      </a: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70%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064914"/>
                  </a:ext>
                </a:extLst>
              </a:tr>
              <a:tr h="192882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500</a:t>
                      </a: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</a:t>
                      </a: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~1,500</a:t>
                      </a: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 이하</a:t>
                      </a: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40%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17000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1,500</a:t>
                      </a: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</a:t>
                      </a: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~4,500</a:t>
                      </a: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 이하</a:t>
                      </a: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15%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826837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4,500</a:t>
                      </a: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</a:t>
                      </a: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~1</a:t>
                      </a: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억원 이하</a:t>
                      </a: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5%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00942"/>
                  </a:ext>
                </a:extLst>
              </a:tr>
              <a:tr h="192882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억원 초과</a:t>
                      </a: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2%</a:t>
                      </a:r>
                      <a:endParaRPr lang="ko-KR" altLang="en-US" sz="1600" kern="0" spc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094340"/>
                  </a:ext>
                </a:extLst>
              </a:tr>
              <a:tr h="93872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519928"/>
                  </a:ext>
                </a:extLst>
              </a:tr>
              <a:tr h="722108">
                <a:tc gridSpan="4">
                  <a:txBody>
                    <a:bodyPr/>
                    <a:lstStyle/>
                    <a:p>
                      <a:pPr marL="381000" marR="0" lvl="0" indent="-38100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추 가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 한도：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2,000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총급여기준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362,500,000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 이상인 경우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95302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6246569" y="2363919"/>
            <a:ext cx="895757" cy="2318250"/>
            <a:chOff x="5728771" y="1868166"/>
            <a:chExt cx="895757" cy="2318250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1" y="1868166"/>
              <a:ext cx="121186" cy="2318250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709096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5945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근로소득 공제제도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근로소득공제 한도 설정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D2E9537C-7741-4496-BE29-A6364FA00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0" t="30230" r="56761" b="55738"/>
          <a:stretch/>
        </p:blipFill>
        <p:spPr>
          <a:xfrm>
            <a:off x="457200" y="1237129"/>
            <a:ext cx="11223812" cy="3989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6773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01960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직계존속의 배우자 및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위탁아동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등에 대한 부양 부담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과세기간에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종합소득 기본공제 대상이 되는 부양가족 범위 합리화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항⋅제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316069"/>
              </p:ext>
            </p:extLst>
          </p:nvPr>
        </p:nvGraphicFramePr>
        <p:xfrm>
          <a:off x="535548" y="1119353"/>
          <a:ext cx="11178232" cy="419517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726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종합소득 기본공제</a:t>
                      </a:r>
                      <a:r>
                        <a:rPr lang="en-US" altLang="ko-KR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(1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인당 </a:t>
                      </a:r>
                      <a:r>
                        <a:rPr lang="en-US" altLang="ko-KR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150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  <a:r>
                        <a:rPr lang="en-US" altLang="ko-KR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대상이 되는 부양가족</a:t>
                      </a:r>
                      <a:endParaRPr lang="ko-KR" altLang="en-US" sz="1600" b="0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직계존속⋅위탁아동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범위 합리화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25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직계존속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직계존속이 재혼한 경우 배우자 포함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직계존속이 재혼한 배우자를 직계존속 사후에도 부양하는 경우 포함</a:t>
                      </a:r>
                      <a:endParaRPr kumimoji="0" lang="en-US" altLang="ko-KR" sz="2000" b="1" i="0" u="none" strike="noStrike" kern="0" cap="none" spc="-1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6025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직계비속⋅입양자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(20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이하인 경우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231332"/>
                  </a:ext>
                </a:extLst>
              </a:tr>
              <a:tr h="16025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형제자매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(20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이하 또는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60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이상인 경우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601928"/>
                  </a:ext>
                </a:extLst>
              </a:tr>
              <a:tr h="16025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「국민기초생활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보장법」에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따른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수급자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0015679"/>
                  </a:ext>
                </a:extLst>
              </a:tr>
              <a:tr h="62166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「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아동복지법」에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따른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위탁아동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보호기간이 연장된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위탁아동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포함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(20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이하인 경우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945894" y="3591498"/>
            <a:ext cx="895758" cy="1189821"/>
            <a:chOff x="5728770" y="2672629"/>
            <a:chExt cx="895758" cy="1189821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2672629"/>
              <a:ext cx="150105" cy="1189821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956858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4660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889775"/>
              </p:ext>
            </p:extLst>
          </p:nvPr>
        </p:nvGraphicFramePr>
        <p:xfrm>
          <a:off x="535548" y="5625297"/>
          <a:ext cx="11178232" cy="11023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시중은행 정기예금 이자율 수준을 반영하여 조정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국세환급가산금 이자율과 동일 수준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)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 규칙 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(20.03.13)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과세기간분부터 적용</a:t>
                      </a:r>
                    </a:p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 규칙 시행 전 경과한 과세기간분은 종전 규정 적용</a:t>
                      </a:r>
                      <a:endParaRPr lang="en-US" altLang="ko-KR" sz="140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규칙 시행일</a:t>
                      </a: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(20.03.13) 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전 주택임차자금을 차입한 경우에는 개정규정에도 불구하고 종전규정을 적용</a:t>
                      </a:r>
                      <a:endParaRPr kumimoji="0" lang="en-US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 Bold" pitchFamily="34" charset="-127"/>
                        <a:ea typeface="나눔스퀘어OTF Bold" pitchFamily="34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13.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주택임차자금  차입금  및 간주임대료 기준 이자율 조정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872704"/>
              </p:ext>
            </p:extLst>
          </p:nvPr>
        </p:nvGraphicFramePr>
        <p:xfrm>
          <a:off x="535548" y="1119353"/>
          <a:ext cx="11178232" cy="4385111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030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임대보증금 등에 대한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간주임대료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계산 및 주택임차자금 차입금**의 기준 이자율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이자율 인하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931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간주임대료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= 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보증금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– 3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× 60% ×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정기예금이자율을 감안하여 정한 이자율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** 대부업자 외 거주자로부터 차입 시 기준 이자율보다 낮은 경우 주택자금공제 배제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49515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연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2.1%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연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2.1% →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1.8%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0356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14.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주택청약종합저축 과세특례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적용기한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연장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4432321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996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주택청약종합저축 과세특례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적용기한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연장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4738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 상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근로소득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이하 무주택 근로자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101686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소득공제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납입액의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40%(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납입액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240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한도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907906"/>
                  </a:ext>
                </a:extLst>
              </a:tr>
              <a:tr h="837282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2019.12.31.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2022.12.31.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무주택 근로자의 주택마련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5912844" y="2622014"/>
            <a:ext cx="1215070" cy="1795750"/>
            <a:chOff x="5728770" y="3229910"/>
            <a:chExt cx="1215070" cy="1795750"/>
          </a:xfrm>
        </p:grpSpPr>
        <p:sp>
          <p:nvSpPr>
            <p:cNvPr id="9" name="오른쪽 대괄호 8"/>
            <p:cNvSpPr/>
            <p:nvPr/>
          </p:nvSpPr>
          <p:spPr>
            <a:xfrm>
              <a:off x="5728770" y="3229910"/>
              <a:ext cx="183156" cy="1795750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849958" y="3882272"/>
              <a:ext cx="1093882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1625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15.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엔젤투자 소득공제 시기 합리화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16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14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7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630962"/>
              </p:ext>
            </p:extLst>
          </p:nvPr>
        </p:nvGraphicFramePr>
        <p:xfrm>
          <a:off x="535548" y="1119353"/>
          <a:ext cx="11178232" cy="425413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887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중소기업창업투자조합 등에 출자 또는 투자한 금액 소득공제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소득공제 시기 합리화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0834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시기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①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또는 ② 중 선택</a:t>
                      </a:r>
                    </a:p>
                    <a:p>
                      <a:pPr marL="914400" marR="0" lvl="2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출자일 또는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투자일이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속하는 과세연도</a:t>
                      </a:r>
                    </a:p>
                    <a:p>
                      <a:pPr marL="914400" marR="0" lvl="2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출자 또는 투자 후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년이 되는 날이 속하는 과세연도까지 중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과세연도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①을 원칙으로 하되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  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②선택 가능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투자자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요청시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079500" marR="0" lvl="2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077913" marR="0" lvl="2" indent="-5445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출자⋅투자확인서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발급시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소득공제 시기 변경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077913" marR="0" lvl="2" indent="-5445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신청서 제출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465132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소득공제 시기가 불분명하여 연말정산 간소화 서비스가 제공되지 못해 납세자가 불편을 겪는 점을 개선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출자⋅투자하는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041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소득공제에 필요한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출자⋅투자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확인서 제출을 연말정산 서류 제출시기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(2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월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)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로 조정하여 납세편의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2020.2.11.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 속하는 과세연도분부터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16.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엔젤투자 소득공제 출자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투자확인서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제출시기 합리화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14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3658973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329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출자⋅투자확인서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제출시기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출자⋅투자확인서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제출시기를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연말정산 시기와 동일하게 조정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1088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다음연도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월분의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급여 또는 사업소득을 받는 날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다음연도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월분의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급여 또는 사업소득을 받는 날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421779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482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17.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신용카드등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사용금액 소득공제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적용기한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연장 및 신문구독료 소득공제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480381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4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신용카드등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사용금액 소득공제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적용기한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연장 및 신문구독료 소득공제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60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공제대상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총급여의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25%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 사용금액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134737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공제율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결제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수단⋅대상에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따라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15~40%</a:t>
                      </a: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신용카드：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15%</a:t>
                      </a: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현금영수증⋅직불형카드⋅기명식선불카드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등：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30%</a:t>
                      </a:r>
                      <a:endParaRPr kumimoji="0" lang="ko-KR" altLang="en-US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신문구독료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에 대하여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도서⋅공연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사용분과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동일한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986960"/>
                  </a:ext>
                </a:extLst>
              </a:tr>
              <a:tr h="1322024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도서⋅공연⋅박물관⋅미술관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사용분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30%(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이하자만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적용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전통시장⋅대중교통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사용분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40%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도서⋅공연⋅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신문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⋅박물관⋅미술관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30%(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이하자만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적용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75737"/>
                  </a:ext>
                </a:extLst>
              </a:tr>
              <a:tr h="465132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공제한도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급여수준별로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200~300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5912844" y="3560815"/>
            <a:ext cx="2790481" cy="592547"/>
            <a:chOff x="5728770" y="4168711"/>
            <a:chExt cx="2790481" cy="592547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4199399"/>
              <a:ext cx="121187" cy="561859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4168711"/>
              <a:ext cx="2669294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1238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17.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신용카드등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사용금액 소득공제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적용기한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연장 및 신문구독료 소득공제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근로자의 세부담 완화 및 문화생활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신문구독료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 2021.1.1.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사용하는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4416170"/>
        </p:xfrm>
        <a:graphic>
          <a:graphicData uri="http://schemas.openxmlformats.org/drawingml/2006/table">
            <a:tbl>
              <a:tblPr/>
              <a:tblGrid>
                <a:gridCol w="698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5745">
                  <a:extLst>
                    <a:ext uri="{9D8B030D-6E8A-4147-A177-3AD203B41FA5}">
                      <a16:colId xmlns:a16="http://schemas.microsoft.com/office/drawing/2014/main" val="3835514343"/>
                    </a:ext>
                  </a:extLst>
                </a:gridCol>
                <a:gridCol w="1366091">
                  <a:extLst>
                    <a:ext uri="{9D8B030D-6E8A-4147-A177-3AD203B41FA5}">
                      <a16:colId xmlns:a16="http://schemas.microsoft.com/office/drawing/2014/main" val="1881869774"/>
                    </a:ext>
                  </a:extLst>
                </a:gridCol>
                <a:gridCol w="314552">
                  <a:extLst>
                    <a:ext uri="{9D8B030D-6E8A-4147-A177-3AD203B41FA5}">
                      <a16:colId xmlns:a16="http://schemas.microsoft.com/office/drawing/2014/main" val="575209924"/>
                    </a:ext>
                  </a:extLst>
                </a:gridCol>
                <a:gridCol w="710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1499">
                  <a:extLst>
                    <a:ext uri="{9D8B030D-6E8A-4147-A177-3AD203B41FA5}">
                      <a16:colId xmlns:a16="http://schemas.microsoft.com/office/drawing/2014/main" val="2159996914"/>
                    </a:ext>
                  </a:extLst>
                </a:gridCol>
                <a:gridCol w="1718631">
                  <a:extLst>
                    <a:ext uri="{9D8B030D-6E8A-4147-A177-3AD203B41FA5}">
                      <a16:colId xmlns:a16="http://schemas.microsoft.com/office/drawing/2014/main" val="3450227753"/>
                    </a:ext>
                  </a:extLst>
                </a:gridCol>
                <a:gridCol w="333356">
                  <a:extLst>
                    <a:ext uri="{9D8B030D-6E8A-4147-A177-3AD203B41FA5}">
                      <a16:colId xmlns:a16="http://schemas.microsoft.com/office/drawing/2014/main" val="2483066132"/>
                    </a:ext>
                  </a:extLst>
                </a:gridCol>
              </a:tblGrid>
              <a:tr h="582619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43">
                <a:tc gridSpan="4"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추가 공제한도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아래 항목별로 각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만원한도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추가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도서⋅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신문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⋅공연⋅박물관⋅미술관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사용분에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대한 한도：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4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항 목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한도 추가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항 목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한도 추가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894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전통시장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전통시장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72566"/>
                  </a:ext>
                </a:extLst>
              </a:tr>
              <a:tr h="1894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대중교통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대중교통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9275184"/>
                  </a:ext>
                </a:extLst>
              </a:tr>
              <a:tr h="1894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도서⋅공연⋅박물관⋅미술관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공연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신문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박물관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미술관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975457"/>
                  </a:ext>
                </a:extLst>
              </a:tr>
              <a:tr h="1401776">
                <a:tc gridSpan="4"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2019.12.31.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2022.12.31.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22657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박물관⋅미술관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입장료에 대한 신용카드 소득공제의 원활한 운영을 위한 공제대상 구체화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2020.2.11.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연말정산하는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18.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소규모 사업자에 대한 신용카드 소득공제 대상 매출액 인정 방법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809494"/>
              </p:ext>
            </p:extLst>
          </p:nvPr>
        </p:nvGraphicFramePr>
        <p:xfrm>
          <a:off x="535548" y="1099164"/>
          <a:ext cx="11178232" cy="4617763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63">
                <a:tc>
                  <a:txBody>
                    <a:bodyPr/>
                    <a:lstStyle/>
                    <a:p>
                      <a:pPr marL="273050" marR="0" indent="-27305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 설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1600" b="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문화체육관광부장관이 기획재정부장관과 협의하여 정하는 매출액 이하의 사업자의 경우 매출 전액을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박물관⋅미술관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입장료 또는 신문구독료로 인정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558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</a:t>
                      </a:r>
                      <a:r>
                        <a:rPr lang="ko-KR" altLang="en-US" sz="2000" b="1" kern="0" spc="0" baseline="0" dirty="0" err="1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문체부</a:t>
                      </a:r>
                      <a:r>
                        <a:rPr lang="ko-KR" altLang="en-US" sz="20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장관이 정하는 매출액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박물관⋅미술관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7,500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신문구독료：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(2021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시행 예정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0471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박물관⋅미술관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입장료 소득공제 제도의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연말정산하는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19.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신용카드등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사용금액 소득공제 대상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박물관⋅미술관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범위 명확화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호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4775960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389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신용카드등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사용금액 소득공제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박물관⋅미술관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범위 명확화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5268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공제율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결제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수단⋅대상에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따라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15~40%</a:t>
                      </a: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도서⋅공연⋅박물관⋅미술관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사용분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30%(</a:t>
                      </a:r>
                      <a:r>
                        <a:rPr kumimoji="0" lang="ko-KR" alt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</a:t>
                      </a:r>
                      <a:r>
                        <a:rPr kumimoji="0" lang="ko-KR" alt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이하자만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적용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공제대상 금액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도서⋅공연⋅박물관⋅미술관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사용분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도서⋅공연：출판법에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따른 간행물 구입</a:t>
                      </a: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공연법에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따른 공연 관람을 위해 문체부장관이 지정*하는 사업자에게 지급한 금액</a:t>
                      </a:r>
                    </a:p>
                    <a:p>
                      <a:pPr marL="914400" marR="0" lvl="2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지정 기준 등은 기재부장관과 문체부장관이 협의하여 규정</a:t>
                      </a:r>
                      <a:endParaRPr kumimoji="0" lang="ko-KR" altLang="en-US" sz="12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263098">
                <a:tc>
                  <a:txBody>
                    <a:bodyPr/>
                    <a:lstStyle/>
                    <a:p>
                      <a:pPr marL="539750" marR="0" lvl="1" indent="-825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박물관⋅미술관：박물관⋅미술관법에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따른 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박물관⋅미술관에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입장하기 위하여 사용한 금액</a:t>
                      </a:r>
                    </a:p>
                    <a:p>
                      <a:pPr marL="914400" marR="0" lvl="2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※ 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현재도 집행상 문체부장관이 지정하는 사업자에게 지급한 금액에 대해 소득공제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17538" marR="0" lvl="1" indent="-160338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박물관⋅미술관：박물관⋅미술관법에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따른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박물관⋅미술관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입장을 위해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문체부장관이 지정*하는 사업자에게 지급한 금액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국공립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박물관⋅미술관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포함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986960"/>
                  </a:ext>
                </a:extLst>
              </a:tr>
            </a:tbl>
          </a:graphicData>
        </a:graphic>
      </p:graphicFrame>
      <p:grpSp>
        <p:nvGrpSpPr>
          <p:cNvPr id="14" name="그룹 13"/>
          <p:cNvGrpSpPr/>
          <p:nvPr/>
        </p:nvGrpSpPr>
        <p:grpSpPr>
          <a:xfrm>
            <a:off x="5912844" y="2302525"/>
            <a:ext cx="2790481" cy="2115239"/>
            <a:chOff x="5728770" y="2910421"/>
            <a:chExt cx="2790481" cy="2115239"/>
          </a:xfrm>
        </p:grpSpPr>
        <p:sp>
          <p:nvSpPr>
            <p:cNvPr id="15" name="오른쪽 대괄호 14"/>
            <p:cNvSpPr/>
            <p:nvPr/>
          </p:nvSpPr>
          <p:spPr>
            <a:xfrm>
              <a:off x="5728770" y="2910421"/>
              <a:ext cx="183156" cy="2115239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849957" y="3628882"/>
              <a:ext cx="2669294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79554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20.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신용카드등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소득공제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공제율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한시 상향 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77846"/>
              </p:ext>
            </p:extLst>
          </p:nvPr>
        </p:nvGraphicFramePr>
        <p:xfrm>
          <a:off x="535548" y="1119353"/>
          <a:ext cx="11178232" cy="476578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4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신용카드등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사용금액 소득공제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2020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한시적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공제율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차등상향</a:t>
                      </a:r>
                      <a:endParaRPr lang="ko-KR" altLang="en-US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60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공제대상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총급여의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25%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 사용금액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134737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공제율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결제 수단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‧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대상에 따라 차등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결제 월별 차등 적용 추가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986960"/>
                  </a:ext>
                </a:extLst>
              </a:tr>
              <a:tr h="1322024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914400" marR="0" lvl="2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 원 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이하자만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적용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75737"/>
                  </a:ext>
                </a:extLst>
              </a:tr>
              <a:tr h="553803">
                <a:tc>
                  <a:txBody>
                    <a:bodyPr/>
                    <a:lstStyle/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 원 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이하자만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적용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925280"/>
              </p:ext>
            </p:extLst>
          </p:nvPr>
        </p:nvGraphicFramePr>
        <p:xfrm>
          <a:off x="1331283" y="3335129"/>
          <a:ext cx="3384586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3632">
                  <a:extLst>
                    <a:ext uri="{9D8B030D-6E8A-4147-A177-3AD203B41FA5}">
                      <a16:colId xmlns:a16="http://schemas.microsoft.com/office/drawing/2014/main" val="2176252300"/>
                    </a:ext>
                  </a:extLst>
                </a:gridCol>
                <a:gridCol w="1110954">
                  <a:extLst>
                    <a:ext uri="{9D8B030D-6E8A-4147-A177-3AD203B41FA5}">
                      <a16:colId xmlns:a16="http://schemas.microsoft.com/office/drawing/2014/main" val="679270966"/>
                    </a:ext>
                  </a:extLst>
                </a:gridCol>
              </a:tblGrid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공제율</a:t>
                      </a:r>
                      <a:endParaRPr lang="ko-KR" altLang="en-US" sz="18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718283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신용카드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15%</a:t>
                      </a:r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862437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현금영수증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‧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체크카드 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30%</a:t>
                      </a:r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457799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도서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공연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미술관 등*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30%</a:t>
                      </a:r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3533047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전통시장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‧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대중교통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40%</a:t>
                      </a:r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3436619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405371"/>
              </p:ext>
            </p:extLst>
          </p:nvPr>
        </p:nvGraphicFramePr>
        <p:xfrm>
          <a:off x="6124664" y="3335129"/>
          <a:ext cx="5343793" cy="21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6949">
                  <a:extLst>
                    <a:ext uri="{9D8B030D-6E8A-4147-A177-3AD203B41FA5}">
                      <a16:colId xmlns:a16="http://schemas.microsoft.com/office/drawing/2014/main" val="2176252300"/>
                    </a:ext>
                  </a:extLst>
                </a:gridCol>
                <a:gridCol w="1093862">
                  <a:extLst>
                    <a:ext uri="{9D8B030D-6E8A-4147-A177-3AD203B41FA5}">
                      <a16:colId xmlns:a16="http://schemas.microsoft.com/office/drawing/2014/main" val="812324257"/>
                    </a:ext>
                  </a:extLst>
                </a:gridCol>
                <a:gridCol w="1008404">
                  <a:extLst>
                    <a:ext uri="{9D8B030D-6E8A-4147-A177-3AD203B41FA5}">
                      <a16:colId xmlns:a16="http://schemas.microsoft.com/office/drawing/2014/main" val="2381899738"/>
                    </a:ext>
                  </a:extLst>
                </a:gridCol>
                <a:gridCol w="854578">
                  <a:extLst>
                    <a:ext uri="{9D8B030D-6E8A-4147-A177-3AD203B41FA5}">
                      <a16:colId xmlns:a16="http://schemas.microsoft.com/office/drawing/2014/main" val="679270966"/>
                    </a:ext>
                  </a:extLst>
                </a:gridCol>
              </a:tblGrid>
              <a:tr h="1524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err="1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공제율</a:t>
                      </a:r>
                      <a:endParaRPr lang="ko-KR" altLang="en-US" sz="2000" b="1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718283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4~7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그 외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928495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신용카드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30%</a:t>
                      </a:r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80%</a:t>
                      </a:r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15%</a:t>
                      </a:r>
                      <a:endParaRPr lang="ko-KR" altLang="en-US" sz="16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862437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현금영수증</a:t>
                      </a:r>
                      <a:r>
                        <a:rPr lang="en-US" altLang="ko-KR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‧</a:t>
                      </a:r>
                      <a:r>
                        <a:rPr lang="ko-KR" altLang="en-US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체크카드 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60%</a:t>
                      </a:r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30%</a:t>
                      </a:r>
                      <a:endParaRPr lang="ko-KR" altLang="en-US" sz="16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457799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도서</a:t>
                      </a:r>
                      <a:r>
                        <a:rPr lang="en-US" altLang="ko-KR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공연</a:t>
                      </a:r>
                      <a:r>
                        <a:rPr lang="en-US" altLang="ko-KR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미술관 등*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60%</a:t>
                      </a:r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30%</a:t>
                      </a:r>
                      <a:endParaRPr lang="ko-KR" altLang="en-US" sz="16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3533047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전통시장</a:t>
                      </a:r>
                      <a:r>
                        <a:rPr lang="en-US" altLang="ko-KR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‧</a:t>
                      </a:r>
                      <a:r>
                        <a:rPr lang="ko-KR" altLang="en-US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대중교통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80%</a:t>
                      </a:r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40%</a:t>
                      </a:r>
                      <a:endParaRPr lang="ko-KR" altLang="en-US" sz="16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3436619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04835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포스트 코로나 대비 소비활성화 유도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2021.1.1.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연말정산하는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0554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21. </a:t>
            </a:r>
            <a:r>
              <a:rPr lang="ko-KR" altLang="en-US" sz="2400" dirty="0" err="1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신용카드등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소득공제 한도 한시 상향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§126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28846"/>
              </p:ext>
            </p:extLst>
          </p:nvPr>
        </p:nvGraphicFramePr>
        <p:xfrm>
          <a:off x="535548" y="1119353"/>
          <a:ext cx="11178232" cy="4547313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  <a:r>
                        <a:rPr lang="en-US" altLang="ko-KR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안</a:t>
                      </a:r>
                      <a:r>
                        <a:rPr lang="en-US" altLang="ko-KR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2800" b="1" kern="1200" dirty="0">
                        <a:solidFill>
                          <a:schemeClr val="bg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4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신용카드등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사용금액 소득공제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2020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한시적 소득공제 한도 상향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60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공제한도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급여수준별로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～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2020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년의 경우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상향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134737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01725" marR="0" lvl="2" indent="-187325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공연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미술관 등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전통시장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대중교통은 각각 </a:t>
                      </a:r>
                      <a:r>
                        <a:rPr lang="en-US" altLang="ko-KR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lang="ko-KR" altLang="en-US" sz="1400" kern="12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원씩 한도 추가</a:t>
                      </a:r>
                      <a:endParaRPr kumimoji="0" lang="ko-KR" altLang="en-US" sz="12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01725" marR="0" lvl="2" indent="-187325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</a:t>
                      </a: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공연</a:t>
                      </a: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미술관 등</a:t>
                      </a: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전통시장</a:t>
                      </a: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대중교통은 각각 </a:t>
                      </a: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원씩 한도 추가</a:t>
                      </a:r>
                      <a:endParaRPr kumimoji="0" lang="ko-KR" altLang="en-US" sz="12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986960"/>
                  </a:ext>
                </a:extLst>
              </a:tr>
              <a:tr h="687629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1725" marR="0" lvl="2" indent="-187325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2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066635"/>
              </p:ext>
            </p:extLst>
          </p:nvPr>
        </p:nvGraphicFramePr>
        <p:xfrm>
          <a:off x="1331283" y="2818244"/>
          <a:ext cx="3384586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3632">
                  <a:extLst>
                    <a:ext uri="{9D8B030D-6E8A-4147-A177-3AD203B41FA5}">
                      <a16:colId xmlns:a16="http://schemas.microsoft.com/office/drawing/2014/main" val="2176252300"/>
                    </a:ext>
                  </a:extLst>
                </a:gridCol>
                <a:gridCol w="1110954">
                  <a:extLst>
                    <a:ext uri="{9D8B030D-6E8A-4147-A177-3AD203B41FA5}">
                      <a16:colId xmlns:a16="http://schemas.microsoft.com/office/drawing/2014/main" val="679270966"/>
                    </a:ext>
                  </a:extLst>
                </a:gridCol>
              </a:tblGrid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총급여</a:t>
                      </a:r>
                      <a:r>
                        <a:rPr lang="ko-KR" altLang="en-US" sz="18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기준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한도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718283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 이하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300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862437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 초과 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~ 1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억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250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457799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억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 초과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200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3533047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177325"/>
              </p:ext>
            </p:extLst>
          </p:nvPr>
        </p:nvGraphicFramePr>
        <p:xfrm>
          <a:off x="6096000" y="2818244"/>
          <a:ext cx="5201541" cy="179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5432">
                  <a:extLst>
                    <a:ext uri="{9D8B030D-6E8A-4147-A177-3AD203B41FA5}">
                      <a16:colId xmlns:a16="http://schemas.microsoft.com/office/drawing/2014/main" val="2176252300"/>
                    </a:ext>
                  </a:extLst>
                </a:gridCol>
                <a:gridCol w="1478422">
                  <a:extLst>
                    <a:ext uri="{9D8B030D-6E8A-4147-A177-3AD203B41FA5}">
                      <a16:colId xmlns:a16="http://schemas.microsoft.com/office/drawing/2014/main" val="812324257"/>
                    </a:ext>
                  </a:extLst>
                </a:gridCol>
                <a:gridCol w="1247687">
                  <a:extLst>
                    <a:ext uri="{9D8B030D-6E8A-4147-A177-3AD203B41FA5}">
                      <a16:colId xmlns:a16="http://schemas.microsoft.com/office/drawing/2014/main" val="679270966"/>
                    </a:ext>
                  </a:extLst>
                </a:gridCol>
              </a:tblGrid>
              <a:tr h="1524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한도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718283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2020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21~22</a:t>
                      </a:r>
                      <a:r>
                        <a:rPr lang="ko-KR" altLang="en-US" sz="20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928495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 이하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330</a:t>
                      </a: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300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862437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 초과 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~ 1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억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280</a:t>
                      </a: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250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457799"/>
                  </a:ext>
                </a:extLst>
              </a:tr>
              <a:tr h="25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억</a:t>
                      </a:r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 초과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230</a:t>
                      </a: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200</a:t>
                      </a:r>
                      <a:r>
                        <a:rPr lang="ko-KR" altLang="en-US" sz="140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353304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6704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포스트 코로나 대비 소비활성화 유도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2021.1.1.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연말정산하는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2560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22. </a:t>
            </a:r>
            <a:r>
              <a:rPr lang="ko-KR" altLang="en-US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외국납부세액공제 이월공제기간 확대 및 </a:t>
            </a:r>
            <a:r>
              <a:rPr lang="ko-KR" altLang="en-US" sz="2400" dirty="0" err="1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미공제</a:t>
            </a:r>
            <a:r>
              <a:rPr lang="ko-KR" altLang="en-US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ko-KR" altLang="en-US" sz="2400" dirty="0" err="1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이월액의</a:t>
            </a:r>
            <a:r>
              <a:rPr lang="ko-KR" altLang="en-US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손금산입 허용</a:t>
            </a:r>
            <a:r>
              <a:rPr lang="en-US" altLang="ko-KR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법법</a:t>
            </a:r>
            <a:r>
              <a:rPr lang="en-US" altLang="ko-KR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57, </a:t>
            </a:r>
            <a:r>
              <a:rPr lang="ko-KR" altLang="en-US" sz="2400" dirty="0" err="1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소법</a:t>
            </a:r>
            <a:r>
              <a:rPr lang="ko-KR" altLang="en-US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en-US" altLang="ko-KR" sz="2400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57)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011929"/>
              </p:ext>
            </p:extLst>
          </p:nvPr>
        </p:nvGraphicFramePr>
        <p:xfrm>
          <a:off x="535548" y="1119353"/>
          <a:ext cx="11178232" cy="4340468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  <a:r>
                        <a:rPr lang="en-US" altLang="ko-KR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안</a:t>
                      </a:r>
                      <a:r>
                        <a:rPr lang="en-US" altLang="ko-KR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2800" b="1" kern="1200" dirty="0">
                        <a:solidFill>
                          <a:schemeClr val="bg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4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외국납부세액공제  적용방법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2020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한시적 소득공제 한도 상향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60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한도* 내 산출세액에서 공제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893151"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914400" marR="0" lvl="2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한도초과액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이월공제기간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5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endParaRPr kumimoji="0" lang="ko-KR" altLang="en-US" sz="14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→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986960"/>
                  </a:ext>
                </a:extLst>
              </a:tr>
              <a:tr h="687629">
                <a:tc>
                  <a:txBody>
                    <a:bodyPr/>
                    <a:lstStyle/>
                    <a:p>
                      <a:pPr marL="45720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4525" marR="0" lvl="1" indent="-187325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공제기간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내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미공제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외국납부세액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이월액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은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공제기간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종료 다음 과세연도에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손금산입</a:t>
                      </a:r>
                      <a:endParaRPr kumimoji="0" lang="ko-KR" altLang="en-US" sz="12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997328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국제적 이중과세 해소 강화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2021.1.1.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소득세</a:t>
                      </a:r>
                      <a:r>
                        <a:rPr lang="en-US" altLang="ko-KR" sz="14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〮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법인세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신고시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이월공제기간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(5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년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경과하지 않은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890973"/>
              </p:ext>
            </p:extLst>
          </p:nvPr>
        </p:nvGraphicFramePr>
        <p:xfrm>
          <a:off x="1364952" y="2776821"/>
          <a:ext cx="3118967" cy="6248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8967">
                  <a:extLst>
                    <a:ext uri="{9D8B030D-6E8A-4147-A177-3AD203B41FA5}">
                      <a16:colId xmlns:a16="http://schemas.microsoft.com/office/drawing/2014/main" val="3666854119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83915768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1311729482"/>
                    </a:ext>
                  </a:extLst>
                </a:gridCol>
              </a:tblGrid>
              <a:tr h="31242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</a:t>
                      </a:r>
                      <a:r>
                        <a:rPr lang="ko-KR" altLang="en-US" sz="14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산출세액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altLang="ko-KR" sz="1400" b="0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Ⅹ</a:t>
                      </a:r>
                      <a:endParaRPr lang="ko-KR" altLang="en-US" sz="14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국외원천소득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76578508"/>
                  </a:ext>
                </a:extLst>
              </a:tr>
              <a:tr h="3124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과세표준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7544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829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해외 전문인력 소득세를 감면하여 국산 소재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부품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장비 개발지원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최초로 근로를 제공하는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23.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소재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부품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장비 관련 외국인기술자 소득세 특례 확대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18,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16④) 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4785327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645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외국인 기술자 소득세 감면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외국인 기술자 소득세 감면 추가</a:t>
                      </a:r>
                      <a:r>
                        <a:rPr lang="en-US" altLang="ko-KR" sz="2400" b="1" kern="0" spc="-10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400" b="1" kern="0" spc="-10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소재</a:t>
                      </a:r>
                      <a:r>
                        <a:rPr lang="en-US" altLang="ko-KR" sz="2400" b="1" kern="0" spc="-10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2400" b="1" kern="0" spc="-10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부품</a:t>
                      </a:r>
                      <a:r>
                        <a:rPr lang="en-US" altLang="ko-KR" sz="2400" b="1" kern="0" spc="-10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2400" b="1" kern="0" spc="-10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장비 기술자</a:t>
                      </a:r>
                      <a:r>
                        <a:rPr lang="en-US" altLang="ko-KR" sz="2400" b="1" kern="0" spc="-10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endParaRPr lang="ko-KR" altLang="en-US" sz="2400" b="1" kern="0" spc="-10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2047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대통령령으로 정하는 외국인 기술자*</a:t>
                      </a:r>
                    </a:p>
                    <a:p>
                      <a:pPr marL="981075" marR="0" lvl="2" indent="-6667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엔지니어링기술 </a:t>
                      </a:r>
                      <a:r>
                        <a:rPr kumimoji="0" lang="ko-KR" altLang="en-US" sz="1400" b="1" i="0" u="none" strike="noStrike" kern="0" cap="none" spc="-15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도입계약에</a:t>
                      </a:r>
                      <a:r>
                        <a:rPr kumimoji="0" lang="ko-KR" altLang="en-US" sz="14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의해 기술을 제공하는 자</a:t>
                      </a:r>
                      <a:r>
                        <a:rPr kumimoji="0" lang="en-US" altLang="ko-KR" sz="14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기재부령으로 정하는 외투기업 연구시설에서 근무하는 자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5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소득세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(‘21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년말 일몰 예정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806369">
                <a:tc>
                  <a:txBody>
                    <a:bodyPr/>
                    <a:lstStyle/>
                    <a:p>
                      <a:pPr marL="258763" marR="0" lvl="0" indent="-258763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기존 “외국인기술자*” 중 특화선도기업등**에서 근무하는 사람에게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70%,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이후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엔지니어링도입계약에 의해 국내에 기술을 제공하는 자 또는 외국인 투자기업의 연구개발시설에서 연구원으로 근무하는 자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** 소재 부품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장비산업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경쟁력강화를 위한 특별조치법 제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16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조에 규정된 소재 부품 장비 특화선도기업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전문기업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강소기업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및 창업기업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’22.12.31.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6610877"/>
                  </a:ext>
                </a:extLst>
              </a:tr>
              <a:tr h="649995">
                <a:tc>
                  <a:txBody>
                    <a:bodyPr/>
                    <a:lstStyle/>
                    <a:p>
                      <a:pPr marL="258763" marR="0" lvl="0" indent="-258763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622300" marR="0" lvl="1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5890810" y="2558274"/>
            <a:ext cx="1215070" cy="1176444"/>
            <a:chOff x="5728770" y="3595833"/>
            <a:chExt cx="1215070" cy="1793386"/>
          </a:xfrm>
        </p:grpSpPr>
        <p:sp>
          <p:nvSpPr>
            <p:cNvPr id="9" name="오른쪽 대괄호 8"/>
            <p:cNvSpPr/>
            <p:nvPr/>
          </p:nvSpPr>
          <p:spPr>
            <a:xfrm>
              <a:off x="5728770" y="3595833"/>
              <a:ext cx="183156" cy="1793386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849958" y="4190744"/>
              <a:ext cx="1093882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082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24.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내국인 우수 인력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국내복귀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시 소득세 감면 신설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18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3, 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16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3, 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조특칙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10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농특령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4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6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5439751"/>
        </p:xfrm>
        <a:graphic>
          <a:graphicData uri="http://schemas.openxmlformats.org/drawingml/2006/table">
            <a:tbl>
              <a:tblPr/>
              <a:tblGrid>
                <a:gridCol w="126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72">
                <a:tc rowSpan="2">
                  <a:txBody>
                    <a:bodyPr/>
                    <a:lstStyle/>
                    <a:p>
                      <a:pPr marL="273050" marR="0" indent="-27305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 설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1200" b="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내국인 우수 인력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국내복귀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시 소득세 감면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5826">
                <a:tc vMerge="1"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이공계 박사학위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국내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대학학위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포함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를 소지한 내국인*으로서 과학기술 관련 국외연구기관 등**에서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이상 근무한 자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세부요건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자연계⋅이공계⋅의학계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분야 박사학위 소지자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취업일 또는 소득세 최초 감면일 직전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국외에서 거주하였을 것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③ 국외의 대학 및 연구기관 등에서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이상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연구⋅기술개발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경험이 있을 것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④ 취업한 기관과 경영지배관계 등이 있지 않을 것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⑤ 취업한 기관에서 연구원으로 근무할 것 등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** 국외 대학 및 그 부설연구소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국책연구기관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기업부설연구소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40142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24.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내국인 우수 인력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국내복귀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시 소득세 감면 신설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lvl="0" indent="-363538" algn="r" fontAlgn="base"/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18</a:t>
            </a:r>
            <a:r>
              <a:rPr lang="ko-KR" altLang="en-US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3, </a:t>
            </a:r>
            <a:r>
              <a:rPr lang="ko-KR" altLang="en-US" sz="2000" dirty="0" err="1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16</a:t>
            </a:r>
            <a:r>
              <a:rPr lang="ko-KR" altLang="en-US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3, </a:t>
            </a:r>
            <a:r>
              <a:rPr lang="ko-KR" altLang="en-US" sz="2000" dirty="0" err="1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조특칙</a:t>
            </a:r>
            <a:r>
              <a:rPr lang="ko-KR" altLang="en-US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10</a:t>
            </a:r>
            <a:r>
              <a:rPr lang="ko-KR" altLang="en-US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000" dirty="0" err="1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농특령</a:t>
            </a:r>
            <a:r>
              <a:rPr lang="ko-KR" altLang="en-US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4</a:t>
            </a:r>
            <a:r>
              <a:rPr lang="ko-KR" altLang="en-US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6</a:t>
            </a:r>
            <a:r>
              <a:rPr lang="ko-KR" altLang="en-US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solidFill>
                  <a:prstClr val="black"/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solidFill>
                <a:prstClr val="black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3650123"/>
        </p:xfrm>
        <a:graphic>
          <a:graphicData uri="http://schemas.openxmlformats.org/drawingml/2006/table">
            <a:tbl>
              <a:tblPr/>
              <a:tblGrid>
                <a:gridCol w="126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7504">
                <a:tc>
                  <a:txBody>
                    <a:bodyPr/>
                    <a:lstStyle/>
                    <a:p>
                      <a:pPr marL="273050" marR="0" indent="-27305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 설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1200" b="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감면율⋅기간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5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근로소득세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취업요건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다음 중 하나에 취업하는 경우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기업부설연구소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연구개발전담부서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「기초연구진흥 및 기술개발지원에 관한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법률」에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따라 과학기술정보통신부장관의 인정을 받은 경우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정부출연연구기관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대학⋅대학부설연구기관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2022.12.31.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※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농특세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비과세 항목에 추가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농특령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§4⑥)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해외거주 우수 내국인 인재의 국내 복귀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취업하는 경우부터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722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25.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청년내일채움공제와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내일채움공제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연계자에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대한 지원 등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4593877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996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핵심인력성과보상기금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내일채움공제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에 대한 소득세 감면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청년근로자에 대한 감면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703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요건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근로자가 핵심인력 성과보상기금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공제사업에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가입하고 공제금을 수령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납입기간 요건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5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이상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청년근로자에 대한 성과보상기금에 대해서도 감면 적용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2122559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17538" marR="0" lvl="1" indent="-160338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청년내일채움공제에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가입하여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공제만기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(2~3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후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내일채움공제와 연계*하는 경우에는 해당 납입기간을 합산하여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이상</a:t>
                      </a:r>
                    </a:p>
                    <a:p>
                      <a:pPr marL="1046163" marR="0" lvl="2" indent="-131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「중소기업 인력지원 특별법」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(’18.12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개정으로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청년내일채움공제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만기 후 내일채움공제 연계 가입이 허용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723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648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25.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청년내일채움공제와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내일채움공제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연계자에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대한 지원 등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중소⋅중견기업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청년재직자의 자산형성 및 장기근속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공제금을 수령하는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431113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8517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감면대상자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성과보상기금에 가입한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중소⋅중견기업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근로자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연간 매출액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천억원 이하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감면대상 소득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만기 수령한 공제금 중 기업이 부담한 기여금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성과보상금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중 근로자 납입금 및 기업납입금을 제외한 금액은 이자소득으로 과세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감면율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중소기업 근로자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중견기업 근로자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30%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2021.12.31.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5912844" y="2016088"/>
            <a:ext cx="2790481" cy="3106757"/>
            <a:chOff x="5728770" y="2271449"/>
            <a:chExt cx="2790481" cy="3106757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2271449"/>
              <a:ext cx="121187" cy="3106757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3485668"/>
              <a:ext cx="2669294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0754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26.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중소기업 취업자 소득세 감면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적용시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경력단절여성 요건 완화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30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4779889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57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중소기업 취업자에 대한 소득세 감면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경력단절여성 요건 완화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745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청년⋅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이상자⋅장애인⋅경력단절여성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경력단절여성 요건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363556">
                <a:tc>
                  <a:txBody>
                    <a:bodyPr/>
                    <a:lstStyle/>
                    <a:p>
                      <a:pPr marL="1200150" marR="0" lvl="2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 전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이상 근로소득이 있을 것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57300" marR="0" lvl="2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371441"/>
                  </a:ext>
                </a:extLst>
              </a:tr>
              <a:tr h="936644">
                <a:tc>
                  <a:txBody>
                    <a:bodyPr/>
                    <a:lstStyle/>
                    <a:p>
                      <a:pPr marL="1200150" marR="0" lvl="2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임신⋅출산⋅육아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사유로 퇴직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 후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3~10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 동일 기업에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재취직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57300" marR="0" lvl="2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결혼⋅임신⋅출산⋅육아⋅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자녀교육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사유로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57300" marR="0" lvl="2" indent="-3429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 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3~15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 동종 업종*에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재취직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371600" marR="0" lvl="3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구체적 기준은 시행령에서 규정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002537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감면율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70% 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청년은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90%)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과세기간별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한도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감면기간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3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청년은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2021.12.31.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경력단절여성 재취업 지원 제도의 실효성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5912844" y="4682169"/>
            <a:ext cx="2790481" cy="1178807"/>
            <a:chOff x="5728770" y="4199399"/>
            <a:chExt cx="2790481" cy="1178807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4199399"/>
              <a:ext cx="121187" cy="1178807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4532268"/>
              <a:ext cx="2669294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324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서비스 산업 취업자에 대한 세제지원 확대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27.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중소기업 취업자 소득세 감면 대상업종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4806343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777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중소기업 취업자에 대한 소득세 감면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대상업종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7972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청년⋅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이상자⋅장애인⋅경력단절여성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감면율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70% 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청년은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90%)</a:t>
                      </a:r>
                    </a:p>
                    <a:p>
                      <a:pPr marL="1173163" marR="0" lvl="2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과세기간별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한도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감면기간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청년은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311007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대상업종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농어업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도매업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음식점업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 서비스업종 확대*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창작 및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예술관련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서비스업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스포츠 서비스업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도서관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사적지 및 유사 여가관련 서비스업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466284"/>
                  </a:ext>
                </a:extLst>
              </a:tr>
              <a:tr h="421779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2021.12.31.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13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한국표준산업분류표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제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10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차 개정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)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에 따른 산업분류 반영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28.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중소기업 취업자에 대한 소득세 감면 대상업종 명확화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2514835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024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차 한국표준산업분류표에 따라 중소기업 취업자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소득세감면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대상업종 규정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차 한국표준산업분류표에 따른 대상업종으로 수정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79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1009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29.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자녀세액공제 대상 조정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600585"/>
              </p:ext>
            </p:extLst>
          </p:nvPr>
        </p:nvGraphicFramePr>
        <p:xfrm>
          <a:off x="535548" y="1119353"/>
          <a:ext cx="11178232" cy="285154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28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자녀세액공제 대상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대상 조정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742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이상의 자녀</a:t>
                      </a:r>
                    </a:p>
                    <a:p>
                      <a:pPr marL="1187450" marR="0" lvl="2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- 7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미만의 취학아동 포함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 이상의 자녀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&lt;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삭 제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132830"/>
                  </a:ext>
                </a:extLst>
              </a:tr>
              <a:tr h="539826">
                <a:tc>
                  <a:txBody>
                    <a:bodyPr/>
                    <a:lstStyle/>
                    <a:p>
                      <a:pPr marL="1168400" marR="0" lvl="2" indent="-25400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95302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87775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아동수당과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중복 적용 배제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9940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2546"/>
            <a:ext cx="98123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30. ISA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계좌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만기시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개인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퇴직연금계좌에 추가납입 허용 및 세제혜택제공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59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4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40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2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118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18675"/>
              </p:ext>
            </p:extLst>
          </p:nvPr>
        </p:nvGraphicFramePr>
        <p:xfrm>
          <a:off x="535548" y="1119353"/>
          <a:ext cx="11178232" cy="4836901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46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납입한도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및 세액공제 한도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ISA(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개인종합자산관리</a:t>
                      </a:r>
                      <a:r>
                        <a:rPr lang="en-US" altLang="ko-KR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400" b="1" kern="0" spc="-13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만기계좌의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3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endParaRPr lang="en-US" altLang="ko-KR" sz="2400" b="1" kern="0" spc="-13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전환 시 추가 납입 및 세액공제한도 부여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674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연금계좌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총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납입한도：연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1,800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총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납입한도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확대：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1,800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 </a:t>
                      </a:r>
                      <a:r>
                        <a:rPr lang="en-US" altLang="ko-KR" sz="1600" b="1" kern="0" spc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ISA</a:t>
                      </a:r>
                      <a:r>
                        <a:rPr lang="ko-KR" altLang="en-US" sz="1600" b="1" kern="0" spc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계좌 만기 시 </a:t>
                      </a:r>
                      <a:r>
                        <a:rPr lang="ko-KR" altLang="en-US" sz="1600" b="1" kern="0" spc="0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</a:t>
                      </a:r>
                      <a:r>
                        <a:rPr lang="ko-KR" altLang="en-US" sz="1600" b="1" kern="0" spc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600" b="1" kern="0" spc="0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전환금액</a:t>
                      </a:r>
                      <a:endParaRPr lang="ko-KR" altLang="en-US" sz="1600" b="1" kern="0" spc="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만기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ISA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계좌금액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한도 내에서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연금계좌에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추가 납입 허용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132830"/>
                  </a:ext>
                </a:extLst>
              </a:tr>
              <a:tr h="961865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세액공제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한도：연금저축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300~400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퇴직연금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합산시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700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세액공제 한도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확대：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연금저축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300~400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퇴직연금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합산시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700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+ </a:t>
                      </a:r>
                      <a:r>
                        <a:rPr lang="en-US" altLang="ko-KR" sz="1600" b="1" kern="0" spc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ISA</a:t>
                      </a:r>
                      <a:r>
                        <a:rPr lang="ko-KR" altLang="en-US" sz="1600" b="1" kern="0" spc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계좌 만기 시 </a:t>
                      </a:r>
                      <a:r>
                        <a:rPr lang="ko-KR" altLang="en-US" sz="1600" b="1" kern="0" spc="0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</a:t>
                      </a:r>
                      <a:r>
                        <a:rPr lang="ko-KR" altLang="en-US" sz="1600" b="1" kern="0" spc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추가납입액의 </a:t>
                      </a:r>
                      <a:r>
                        <a:rPr lang="en-US" altLang="ko-KR" sz="1600" b="1" kern="0" spc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10% (300</a:t>
                      </a:r>
                      <a:r>
                        <a:rPr lang="ko-KR" altLang="en-US" sz="1600" b="1" kern="0" spc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 한도</a:t>
                      </a:r>
                      <a:r>
                        <a:rPr lang="en-US" altLang="ko-KR" sz="1600" b="1" kern="0" spc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endParaRPr lang="en-US" altLang="ko-KR" sz="1800" b="1" kern="0" spc="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8842478"/>
                  </a:ext>
                </a:extLst>
              </a:tr>
              <a:tr h="1339861">
                <a:tc>
                  <a:txBody>
                    <a:bodyPr/>
                    <a:lstStyle/>
                    <a:p>
                      <a:pPr marL="381000" marR="0" lvl="0" indent="-38100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2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추가 납입 방법：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ISA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계좌 만료일 현재 금융기관이 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ISA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계좌 가입자가 사전에 지정한 </a:t>
                      </a:r>
                      <a:r>
                        <a:rPr lang="ko-KR" altLang="en-US" sz="1600" b="1" kern="0" spc="-10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연금계좌로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이체하거나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ISA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계좌 만료일부터 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60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일내 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ISA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계좌 가입자가 </a:t>
                      </a:r>
                      <a:r>
                        <a:rPr lang="ko-KR" altLang="en-US" sz="1600" b="1" kern="0" spc="-10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연금계좌로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직접 납입 가능 </a:t>
                      </a:r>
                      <a:endParaRPr lang="en-US" altLang="ko-KR" sz="16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52480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52055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ISA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계좌로 형성한 자산을 노후 대비 연금재원으로 유도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연금계좌에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납입하는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9839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31. 50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세 이상 연금계좌세액공제 한도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신설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50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세 이상 개인의 노후대비를 위해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개인⋅퇴직연금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납입 지원 확대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납입하는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9353"/>
          <a:ext cx="11178232" cy="4773844"/>
        </p:xfrm>
        <a:graphic>
          <a:graphicData uri="http://schemas.openxmlformats.org/drawingml/2006/table">
            <a:tbl>
              <a:tblPr/>
              <a:tblGrid>
                <a:gridCol w="378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4058">
                  <a:extLst>
                    <a:ext uri="{9D8B030D-6E8A-4147-A177-3AD203B41FA5}">
                      <a16:colId xmlns:a16="http://schemas.microsoft.com/office/drawing/2014/main" val="3835514343"/>
                    </a:ext>
                  </a:extLst>
                </a:gridCol>
                <a:gridCol w="1927952">
                  <a:extLst>
                    <a:ext uri="{9D8B030D-6E8A-4147-A177-3AD203B41FA5}">
                      <a16:colId xmlns:a16="http://schemas.microsoft.com/office/drawing/2014/main" val="909737313"/>
                    </a:ext>
                  </a:extLst>
                </a:gridCol>
                <a:gridCol w="859315">
                  <a:extLst>
                    <a:ext uri="{9D8B030D-6E8A-4147-A177-3AD203B41FA5}">
                      <a16:colId xmlns:a16="http://schemas.microsoft.com/office/drawing/2014/main" val="1881869774"/>
                    </a:ext>
                  </a:extLst>
                </a:gridCol>
                <a:gridCol w="314552">
                  <a:extLst>
                    <a:ext uri="{9D8B030D-6E8A-4147-A177-3AD203B41FA5}">
                      <a16:colId xmlns:a16="http://schemas.microsoft.com/office/drawing/2014/main" val="575209924"/>
                    </a:ext>
                  </a:extLst>
                </a:gridCol>
                <a:gridCol w="412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496">
                  <a:extLst>
                    <a:ext uri="{9D8B030D-6E8A-4147-A177-3AD203B41FA5}">
                      <a16:colId xmlns:a16="http://schemas.microsoft.com/office/drawing/2014/main" val="2159996914"/>
                    </a:ext>
                  </a:extLst>
                </a:gridCol>
                <a:gridCol w="2666082">
                  <a:extLst>
                    <a:ext uri="{9D8B030D-6E8A-4147-A177-3AD203B41FA5}">
                      <a16:colId xmlns:a16="http://schemas.microsoft.com/office/drawing/2014/main" val="1482478982"/>
                    </a:ext>
                  </a:extLst>
                </a:gridCol>
                <a:gridCol w="1311007">
                  <a:extLst>
                    <a:ext uri="{9D8B030D-6E8A-4147-A177-3AD203B41FA5}">
                      <a16:colId xmlns:a16="http://schemas.microsoft.com/office/drawing/2014/main" val="3450227753"/>
                    </a:ext>
                  </a:extLst>
                </a:gridCol>
                <a:gridCol w="333356">
                  <a:extLst>
                    <a:ext uri="{9D8B030D-6E8A-4147-A177-3AD203B41FA5}">
                      <a16:colId xmlns:a16="http://schemas.microsoft.com/office/drawing/2014/main" val="2483066132"/>
                    </a:ext>
                  </a:extLst>
                </a:gridCol>
              </a:tblGrid>
              <a:tr h="582619">
                <a:tc gridSpan="5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43">
                <a:tc gridSpan="5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연금계좌세액공제 한도 및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공제율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50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 이상 공제한도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4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종합소득금액</a:t>
                      </a:r>
                    </a:p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총급여액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세액공제 대상</a:t>
                      </a:r>
                    </a:p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납입한도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퇴직연금 포함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공제율</a:t>
                      </a:r>
                      <a:endParaRPr kumimoji="0" lang="en-US" altLang="ko-K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종합소득금액</a:t>
                      </a:r>
                    </a:p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총급여액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이상 세액공제 대상</a:t>
                      </a:r>
                    </a:p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납입한도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퇴직연금 포함</a:t>
                      </a:r>
                      <a:endParaRPr kumimoji="0" lang="en-US" altLang="ko-K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공제율</a:t>
                      </a:r>
                      <a:endParaRPr kumimoji="0" lang="en-US" altLang="ko-K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894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이하</a:t>
                      </a:r>
                    </a:p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(5.5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400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</a:p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(700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15%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이하</a:t>
                      </a:r>
                    </a:p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(5.5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</a:p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(900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15%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72566"/>
                  </a:ext>
                </a:extLst>
              </a:tr>
              <a:tr h="1894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(1.2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938" marR="0" lvl="1" indent="-7938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12%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(1.2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938" marR="0" lvl="1" indent="-7938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12%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9275184"/>
                  </a:ext>
                </a:extLst>
              </a:tr>
              <a:tr h="1894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(1.2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300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</a:p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(700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  <a:p>
                      <a:pPr marL="14288" marR="0" lvl="1" indent="-142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(1.2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300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</a:p>
                    <a:p>
                      <a:pPr marL="7938" marR="0" lvl="1" indent="-793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(700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14288" marR="0" lvl="1" indent="-14288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36000" marR="36000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975457"/>
                  </a:ext>
                </a:extLst>
              </a:tr>
              <a:tr h="936644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적용제외 대상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종합소득금액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또는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1.2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초과자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금융소득 종합과세 대상자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금융소득금액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465132">
                <a:tc gridSpan="5"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2022.12.31.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8317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23302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근로자 세액공제 신청방법 개선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규칙 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(20.03.13)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32.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산후조리원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비용 의료비 세액공제 증명서류 제출 합리화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525247"/>
              </p:ext>
            </p:extLst>
          </p:nvPr>
        </p:nvGraphicFramePr>
        <p:xfrm>
          <a:off x="535548" y="1119353"/>
          <a:ext cx="11178232" cy="404882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367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다음의 의료비 세액공제를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적용받고자하는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자는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지급영수증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등을 첨부*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원천징수의무자 또는 납세지관할세무서장 등에게 제출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산후조리원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영수증 추가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9233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안경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콘택트렌즈 구입비용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보청기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장애인보장구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의료기기 구입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임차비용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539826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산후조리원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비용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466808"/>
                  </a:ext>
                </a:extLst>
              </a:tr>
              <a:tr h="506777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96716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328870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의료비 세액공제 집행 적정화를 위한 자료수집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영 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(20.02.11)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이후 실손의료보험금을 지급하는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33.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실손의료보험금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지급자료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제출기관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추가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225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909440"/>
              </p:ext>
            </p:extLst>
          </p:nvPr>
        </p:nvGraphicFramePr>
        <p:xfrm>
          <a:off x="535548" y="1121324"/>
          <a:ext cx="11178234" cy="4386283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059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실손의료보험금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지급자료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제출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제출기관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추가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151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제출의무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의료비를 실손의료보험금으로 지급한 기관은 그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지급자료를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제출해야 함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277957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보험업법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에 따른 보험회사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수산업협동조합법 등에 따른 공제회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군인공제회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한국교직원공제회 등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우정사업본부 추가</a:t>
                      </a: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494733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지급일이 속하는 과세기간의 다음 연도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 말일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395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999308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납세자의 연말정산 편의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2021.1.1.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제출하는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-33373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34.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실손의료보험금 수령액 자료를 연말정산 간소화 자료로 통합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165, 174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903423"/>
              </p:ext>
            </p:extLst>
          </p:nvPr>
        </p:nvGraphicFramePr>
        <p:xfrm>
          <a:off x="535548" y="1121324"/>
          <a:ext cx="11178234" cy="4765901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40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연말정산 간소화 자료 제출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연말정산 간소화 자료로 통합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151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소득공제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세액공제*를 받기 위한 관련 증명서류를 발급하는 자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의료비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보험료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연금계좌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납입액 등</a:t>
                      </a:r>
                      <a:endParaRPr kumimoji="0" lang="en-US" altLang="ko-KR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※ (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절차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증명서류 발급하는 자 →자료 </a:t>
                      </a:r>
                      <a:r>
                        <a:rPr kumimoji="0" lang="ko-KR" alt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집중기관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→</a:t>
                      </a:r>
                      <a:endParaRPr kumimoji="0" lang="en-US" altLang="ko-KR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 국세청장</a:t>
                      </a:r>
                      <a:endParaRPr kumimoji="0" lang="en-US" altLang="ko-KR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109319">
                <a:tc>
                  <a:txBody>
                    <a:bodyPr/>
                    <a:lstStyle/>
                    <a:p>
                      <a:pPr marL="715963" marR="0" lvl="2" indent="-258763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lang="ko-KR" altLang="en-US" sz="1400" b="1" kern="0" spc="0" baseline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보험회사 등 보험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 계약에 따라 의료비를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540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실손의료보험금으로 지급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하는 자</a:t>
                      </a: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494733"/>
                  </a:ext>
                </a:extLst>
              </a:tr>
              <a:tr h="1102407">
                <a:tc>
                  <a:txBody>
                    <a:bodyPr/>
                    <a:lstStyle/>
                    <a:p>
                      <a:pPr marL="258763" marR="0" lvl="1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실손의료보험금 지급 자료 제출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보험회사 등 보험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 계약에 따라 의료비를 실손의료보험금으로 지급하는 자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삭 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44483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450339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총급여액과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종합소득금액 기준 간 형평 감안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1121410" marR="0" indent="-112141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2021.1.1.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</a:t>
                      </a:r>
                      <a:r>
                        <a:rPr lang="ko-KR" altLang="en-US" sz="1400" kern="0" spc="-1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연말정산 또는 종합소득 과세표준을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휴먼명조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신고하는 분부터 적용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018702"/>
              </p:ext>
            </p:extLst>
          </p:nvPr>
        </p:nvGraphicFramePr>
        <p:xfrm>
          <a:off x="535548" y="1121324"/>
          <a:ext cx="11178234" cy="4629435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  <a:r>
                        <a:rPr lang="en-US" altLang="ko-KR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안</a:t>
                      </a:r>
                      <a:r>
                        <a:rPr lang="en-US" altLang="ko-KR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2800" b="1" kern="1200" dirty="0">
                        <a:solidFill>
                          <a:schemeClr val="bg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40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월세액에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대한 세액공제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종합소득금액 기준 합리화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151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대상자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무주택자 중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총급여액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7,000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원 이하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종합소득금액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6,000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원 이하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근로자 및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성실사업자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성실신고확인대상자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480636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공제율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494733"/>
                  </a:ext>
                </a:extLst>
              </a:tr>
              <a:tr h="715087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-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총급여액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5,500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원 이하 자</a:t>
                      </a:r>
                      <a:endParaRPr kumimoji="0" lang="en-US" altLang="ko-KR" sz="16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15963" marR="0" lvl="2" indent="-571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종합소득금액 </a:t>
                      </a:r>
                      <a:r>
                        <a:rPr kumimoji="0" lang="en-US" altLang="ko-KR" sz="1600" b="1" i="0" u="sng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4,000</a:t>
                      </a:r>
                      <a:r>
                        <a:rPr kumimoji="0" lang="ko-KR" altLang="en-US" sz="1600" b="1" i="0" u="sng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원 </a:t>
                      </a:r>
                      <a:r>
                        <a:rPr kumimoji="0" lang="ko-KR" altLang="en-US" sz="1600" b="1" i="0" u="sng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이하자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: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월세액의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12%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총급여액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5500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만원이하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종합소득금액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4,000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→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4,500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821220"/>
                  </a:ext>
                </a:extLst>
              </a:tr>
              <a:tr h="785436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-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총급여액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7,000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원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이하자</a:t>
                      </a:r>
                      <a:endParaRPr kumimoji="0" lang="en-US" altLang="ko-KR" sz="16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15963" marR="0" lvl="2" indent="-571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종합소득금액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6,000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원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이하자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: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월세액의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10%</a:t>
                      </a:r>
                      <a:endParaRPr lang="ko-KR" altLang="en-US" sz="1200" b="1" kern="0" spc="0" baseline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593527"/>
                  </a:ext>
                </a:extLst>
              </a:tr>
              <a:tr h="556254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월세액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한도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750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원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35.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월세세액공제 적용대상 기준 정비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2, §122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45066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72372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기부활성화를 지원하기 위해 기부금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공제방식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보완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연말정산하거나 종합소득과세표준 확정신고하는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99835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36.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기부문화 활성화를 위한 기부금 공제 계산방법 조정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74714"/>
              </p:ext>
            </p:extLst>
          </p:nvPr>
        </p:nvGraphicFramePr>
        <p:xfrm>
          <a:off x="535548" y="1119353"/>
          <a:ext cx="11178232" cy="4279797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4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이월기부금의 필요경비 산입</a:t>
                      </a:r>
                      <a:endParaRPr lang="ko-KR" altLang="en-US" sz="1600" b="0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이월기부금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우선 필요경비 산입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70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해당 과세기간의 필요경비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산입한도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내에서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(①→②)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 순서로 산입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090670">
                <a:tc>
                  <a:txBody>
                    <a:bodyPr/>
                    <a:lstStyle/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당해 과세기간 기부금 산입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이월기부금을 산입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먼저 발생한 이월기부금 우선 산입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297881"/>
                  </a:ext>
                </a:extLst>
              </a:tr>
              <a:tr h="883061">
                <a:tc>
                  <a:txBody>
                    <a:bodyPr/>
                    <a:lstStyle/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이월기부금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산입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당해 과세기간 기부금 산입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222311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49927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기부를 장려하기 위해 현물기부하는 법정기부금의 평가기준을 개선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신고하는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99835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37.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현물기부에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대한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법정기부금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평가 개선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137269"/>
              </p:ext>
            </p:extLst>
          </p:nvPr>
        </p:nvGraphicFramePr>
        <p:xfrm>
          <a:off x="535548" y="1119353"/>
          <a:ext cx="11178232" cy="399247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3430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현물기부에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대한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금액평가</a:t>
                      </a:r>
                      <a:endParaRPr lang="ko-KR" altLang="en-US" sz="1600" b="0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현물기부에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대한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법정기부금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평가방식을 </a:t>
                      </a:r>
                      <a:endParaRPr lang="en-US" altLang="ko-KR" sz="2400" b="1" kern="0" spc="-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지정기부금과 일치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70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지정기부금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Max[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시가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장부가액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]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12372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법정기부금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장부가액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법정기부금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Max[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시가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장부가액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]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60753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7792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기부자 및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기부단체의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부당 기부금 공제 방지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영 시행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(20.02.11)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이후 기부하는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38.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기부금 표본조사 대상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226②)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078208"/>
              </p:ext>
            </p:extLst>
          </p:nvPr>
        </p:nvGraphicFramePr>
        <p:xfrm>
          <a:off x="535548" y="1121324"/>
          <a:ext cx="11178234" cy="4495861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65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기부금 표본조사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기부금 표본조사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대상표본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23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기부금에 대하여 필요경비로 산입하거나 특별세액공제를 받은 거주자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804232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조사내용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기부금 필요경비 산입 및 특별세액공제 적용의 적정성 검증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494733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조사시기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해당 과세기간 종료일부터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11758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표본선정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필요경비에 산입하거나 특별세액공제를 적용한 기부금액이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이상자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중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0.5%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표본선정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표본범위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확대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 0.5% →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1.0%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912844" y="2368627"/>
            <a:ext cx="895758" cy="2071171"/>
            <a:chOff x="5728770" y="2183315"/>
            <a:chExt cx="895758" cy="2071171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2183315"/>
              <a:ext cx="183156" cy="2071171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956858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05620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707522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근로소득공제 한도 신설 반영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영 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(20.02.11)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이후 원천징수 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39.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근로소득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간이세액표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조정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194①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별표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465060"/>
              </p:ext>
            </p:extLst>
          </p:nvPr>
        </p:nvGraphicFramePr>
        <p:xfrm>
          <a:off x="535548" y="1121324"/>
          <a:ext cx="11178234" cy="4652505"/>
        </p:xfrm>
        <a:graphic>
          <a:graphicData uri="http://schemas.openxmlformats.org/drawingml/2006/table">
            <a:tbl>
              <a:tblPr/>
              <a:tblGrid>
                <a:gridCol w="676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721">
                  <a:extLst>
                    <a:ext uri="{9D8B030D-6E8A-4147-A177-3AD203B41FA5}">
                      <a16:colId xmlns:a16="http://schemas.microsoft.com/office/drawing/2014/main" val="1172165091"/>
                    </a:ext>
                  </a:extLst>
                </a:gridCol>
                <a:gridCol w="2886419">
                  <a:extLst>
                    <a:ext uri="{9D8B030D-6E8A-4147-A177-3AD203B41FA5}">
                      <a16:colId xmlns:a16="http://schemas.microsoft.com/office/drawing/2014/main" val="1922415626"/>
                    </a:ext>
                  </a:extLst>
                </a:gridCol>
                <a:gridCol w="138283">
                  <a:extLst>
                    <a:ext uri="{9D8B030D-6E8A-4147-A177-3AD203B41FA5}">
                      <a16:colId xmlns:a16="http://schemas.microsoft.com/office/drawing/2014/main" val="43878723"/>
                    </a:ext>
                  </a:extLst>
                </a:gridCol>
                <a:gridCol w="73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058">
                  <a:extLst>
                    <a:ext uri="{9D8B030D-6E8A-4147-A177-3AD203B41FA5}">
                      <a16:colId xmlns:a16="http://schemas.microsoft.com/office/drawing/2014/main" val="2941677354"/>
                    </a:ext>
                  </a:extLst>
                </a:gridCol>
                <a:gridCol w="4164375">
                  <a:extLst>
                    <a:ext uri="{9D8B030D-6E8A-4147-A177-3AD203B41FA5}">
                      <a16:colId xmlns:a16="http://schemas.microsoft.com/office/drawing/2014/main" val="3313375811"/>
                    </a:ext>
                  </a:extLst>
                </a:gridCol>
                <a:gridCol w="113021">
                  <a:extLst>
                    <a:ext uri="{9D8B030D-6E8A-4147-A177-3AD203B41FA5}">
                      <a16:colId xmlns:a16="http://schemas.microsoft.com/office/drawing/2014/main" val="3835148000"/>
                    </a:ext>
                  </a:extLst>
                </a:gridCol>
              </a:tblGrid>
              <a:tr h="582619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991">
                <a:tc gridSpan="4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근로소득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간이세액표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매월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급여지급시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원천징수세액을 계산한 표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근로소득 공제 한도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(2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반영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451">
                <a:tc gridSpan="4"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근로소득세표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근로소득공제 한도 신설 반영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5054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월급여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구분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세액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월급여</a:t>
                      </a: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구분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세액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494733"/>
                  </a:ext>
                </a:extLst>
              </a:tr>
              <a:tr h="15054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28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백만원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～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45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백만원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월급여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천만원인 경우의 세액</a:t>
                      </a:r>
                      <a:endParaRPr lang="en-US" altLang="ko-KR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+6,585,600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원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+(2,800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초과금액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98%*40%)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28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백만원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～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백만원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월급여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천만원인 경우의 세액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+6,585,600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+(2,800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초과금액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98%*40%)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251834"/>
                  </a:ext>
                </a:extLst>
              </a:tr>
              <a:tr h="15054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45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백만원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초과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월급여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천만원인 경우의 세액</a:t>
                      </a:r>
                      <a:endParaRPr lang="en-US" altLang="ko-KR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+13,249,600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원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+(4,500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초과금액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98%*42%)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백만원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～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45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백만원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월급여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천만원인 경우의 세액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+7,385,600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+(3,000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초과금액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40%)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1122309"/>
                  </a:ext>
                </a:extLst>
              </a:tr>
              <a:tr h="15054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45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백만원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월급여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천만원인 경우의 세액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+13,385,600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+(4,500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초과금액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42%)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938956"/>
                  </a:ext>
                </a:extLst>
              </a:tr>
              <a:tr h="214609">
                <a:tc gridSpan="4"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5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5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80660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990558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근로자의 소득세 환급 편의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규칙 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(20.03.13)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40.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폐업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부도 사업자 소속 근로자의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환급세액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신청방법 개선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566819"/>
              </p:ext>
            </p:extLst>
          </p:nvPr>
        </p:nvGraphicFramePr>
        <p:xfrm>
          <a:off x="535548" y="1119353"/>
          <a:ext cx="11178232" cy="4079781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79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연말정산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환급세액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신청방법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근로자가 직접 신청할 수 있는 경우를 추가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3209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원천징수의무자가 근로자에게 환급할 세액을 관할세무서장에게 신청하면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관할세무서장은 원천징수의무자에게 환급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410159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원천징수의무자가 환급신청 한 후 폐업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부도 등으로 환급액을 지급받기 어려운 경우 근로자가 직접 신청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89301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02726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신고서류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제출범위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b="1" dirty="0">
                          <a:solidFill>
                            <a:srgbClr val="FF0000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2020.7.1 </a:t>
                      </a:r>
                      <a:r>
                        <a:rPr lang="ko-KR" altLang="en-US" sz="1400" b="1" dirty="0">
                          <a:solidFill>
                            <a:srgbClr val="FF0000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이후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지급명세서를 제출하는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지급명세서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제출의무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면제범위 조정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97)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537083"/>
              </p:ext>
            </p:extLst>
          </p:nvPr>
        </p:nvGraphicFramePr>
        <p:xfrm>
          <a:off x="535548" y="1121324"/>
          <a:ext cx="11178234" cy="4254081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673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지급명세서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제출의무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면제대상 기타소득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지급명세서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제출의무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면제대상 범위 조정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659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경마의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승마투표권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경정의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승자투표권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</a:t>
                      </a:r>
                    </a:p>
                    <a:p>
                      <a:pPr marL="730250" marR="0" lvl="1" indent="-14288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건당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환급금이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미만</a:t>
                      </a:r>
                    </a:p>
                    <a:p>
                      <a:pPr marL="730250" marR="0" lvl="1" indent="-14288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체육진흥투표권은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이하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건당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환급금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미만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43138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494582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지급명세서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제출의무자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부담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지급명세서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,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근로소득간이지급명세서를 제출하는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42.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지급명세서 제출기한 연장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164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 단서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164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228135"/>
              </p:ext>
            </p:extLst>
          </p:nvPr>
        </p:nvGraphicFramePr>
        <p:xfrm>
          <a:off x="535548" y="1119353"/>
          <a:ext cx="11178232" cy="4399271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962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일용 근로소득지급명세서 제출기한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제출기한 연장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7109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분기 마지막 달의 다음 달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(1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4.10.   (2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7.10.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(3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)10.10. (4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1.10.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분기 마지막 달의 다음 달 말일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(1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4.30.  (2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7.31.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(3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)10.31. (4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1.31.</a:t>
                      </a:r>
                      <a:endParaRPr kumimoji="0" lang="en-US" altLang="ko-KR" sz="2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  <a:tr h="594911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상용 근로소득간이지급명세서 제출기한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</a:t>
                      </a: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제출기한 연장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600948"/>
                  </a:ext>
                </a:extLst>
              </a:tr>
              <a:tr h="1090670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반기 마지막 달의 다음 달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</a:t>
                      </a:r>
                    </a:p>
                    <a:p>
                      <a:pPr marL="1187450" marR="0" lvl="2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상반기분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7.10. 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하반기분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1.10.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반기 마지막 달의 다음 달 말일</a:t>
                      </a:r>
                    </a:p>
                    <a:p>
                      <a:pPr marL="1200150" marR="0" lvl="2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상반기분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7.31. 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하반기분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1.31.</a:t>
                      </a:r>
                      <a:endParaRPr lang="ko-KR" altLang="en-US" sz="2400" b="1" kern="0" spc="-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1049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82087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73125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근로소득간이지급명세서 제출의무자의 부담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제출하는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43.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근로소득간이지급명세서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제출대상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소득범위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조정 및 간소화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100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별지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24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호의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서식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954763"/>
              </p:ext>
            </p:extLst>
          </p:nvPr>
        </p:nvGraphicFramePr>
        <p:xfrm>
          <a:off x="535548" y="1119353"/>
          <a:ext cx="11178232" cy="479322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406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근로소득간이지급명세서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제출대상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소득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제출기한 연장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18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반기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근무분에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대한 과세소득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반기 동안 지급한 과세소득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귀속연도 후 지급분은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미제출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  <a:tr h="27402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반기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근무분에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대한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비과세소득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삭 제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953528"/>
                  </a:ext>
                </a:extLst>
              </a:tr>
              <a:tr h="594286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소득자 범위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비거주자인 외국법인 포함</a:t>
                      </a:r>
                      <a:endParaRPr lang="ko-KR" altLang="en-US" sz="1400" b="0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</a:t>
                      </a: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소득자 범위 축소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비거주자인 외국법인 제외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411720"/>
                  </a:ext>
                </a:extLst>
              </a:tr>
              <a:tr h="401059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세부 서식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</a:t>
                      </a: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세부 서식 </a:t>
                      </a:r>
                      <a:r>
                        <a:rPr kumimoji="0" lang="ko-KR" altLang="en-US" sz="2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통⋅폐합</a:t>
                      </a:r>
                      <a:endParaRPr kumimoji="0" lang="ko-KR" altLang="en-US" sz="2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600948"/>
                  </a:ext>
                </a:extLst>
              </a:tr>
              <a:tr h="1090670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근로소득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별지 제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24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호의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4(1))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거주자 사업소득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별지 제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24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호의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4(2))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③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연말정산대상 사업소득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별지 제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24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호의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4(3))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④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비거주자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사업⋅임대⋅사용료⋅인적용역소득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별지 제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24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호의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4(4))</a:t>
                      </a:r>
                      <a:endParaRPr lang="ko-KR" altLang="en-US" sz="1400" b="0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42950" marR="0" lvl="1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④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1049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615387" y="4776131"/>
            <a:ext cx="895757" cy="507831"/>
            <a:chOff x="5728771" y="2428046"/>
            <a:chExt cx="895757" cy="507831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1" y="2522864"/>
              <a:ext cx="121186" cy="406134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428046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ko-KR" altLang="en-US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②에 통합 </a:t>
              </a:r>
              <a:r>
                <a:rPr lang="en-US" altLang="ko-KR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(③ </a:t>
              </a:r>
              <a:r>
                <a:rPr lang="ko-KR" altLang="en-US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삭제</a:t>
              </a:r>
              <a:r>
                <a:rPr lang="en-US" altLang="ko-KR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67179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60940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휴업⋅폐업⋅해산한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지급명세서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제출의무자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부담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제출하는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44.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휴⋅폐업등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사업자의 지급명세서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제출부담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완화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164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164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213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788190"/>
              </p:ext>
            </p:extLst>
          </p:nvPr>
        </p:nvGraphicFramePr>
        <p:xfrm>
          <a:off x="535548" y="1119353"/>
          <a:ext cx="11178232" cy="4766221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72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휴업⋅폐업⋅해산시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제출기한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제출기한 연장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880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일용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근로소득지급명세서：휴업⋅폐업⋅해산일이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속하는 달의 다음 달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</a:t>
                      </a:r>
                    </a:p>
                    <a:p>
                      <a:pPr marL="806450" marR="0" lvl="2" indent="-90488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등록시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의무임대기간</a:t>
                      </a: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(4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또는 </a:t>
                      </a: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8</a:t>
                      </a:r>
                      <a:r>
                        <a:rPr kumimoji="0" lang="ko-KR" altLang="en-US" sz="14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년이상</a:t>
                      </a: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),  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연임대료 </a:t>
                      </a:r>
                      <a:b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</a:b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인상  </a:t>
                      </a:r>
                      <a:r>
                        <a:rPr kumimoji="0" lang="en-US" altLang="ko-KR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(5%) </a:t>
                      </a:r>
                      <a:r>
                        <a:rPr kumimoji="0" lang="ko-KR" altLang="en-US" sz="14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준수</a:t>
                      </a:r>
                      <a:endParaRPr lang="ko-KR" altLang="en-US" sz="12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휴업⋅폐업⋅해산일이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속하는 분기 마지막 달의 다음 달 말일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(1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4.30.  (2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7.31.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(3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)10.31. (4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분기분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1.31.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  <a:tr h="443703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상용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근로소득간이지급명세서：휴업⋅폐업⋅해산일이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속하는 달의 다음 달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휴업⋅폐업⋅해산일이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속하는 반기 마지막 달의 다음 달 말일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상반기분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7.31. (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하반기분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1.31.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953528"/>
                  </a:ext>
                </a:extLst>
              </a:tr>
              <a:tr h="401059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lang="ko-KR" altLang="en-US" sz="1600" b="1" kern="0" spc="0" baseline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</a:t>
                      </a: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상용 근로소득간이지급명세서 제출의무면제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600948"/>
                  </a:ext>
                </a:extLst>
              </a:tr>
              <a:tr h="1498979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휴업⋅폐업⋅해산으로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상용 근로소득지급명세서를 상용 근로소득간이지급명세서 제출기한 전에 제출한 경우</a:t>
                      </a:r>
                    </a:p>
                    <a:p>
                      <a:pPr marL="742950" marR="0" lvl="1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※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휴업⋅폐업⋅해산시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제출기한：</a:t>
                      </a:r>
                    </a:p>
                    <a:p>
                      <a:pPr marL="742950" marR="0" lvl="1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⋅ 상용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근로소득지급명세서：휴업⋅폐업⋅해산한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달의 다음다음 달 말일</a:t>
                      </a:r>
                    </a:p>
                    <a:p>
                      <a:pPr marL="742950" marR="0" lvl="1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⋅ 상용 근로소득간이지급명세서：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상반기분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7.31. (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하반기분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1.31.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1049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77796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635693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퇴직금의 장기연금형태 수령 유도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연금수령하는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45.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이연퇴직소득의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장기 연금수령 시 원천징수세율 인하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187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025103"/>
              </p:ext>
            </p:extLst>
          </p:nvPr>
        </p:nvGraphicFramePr>
        <p:xfrm>
          <a:off x="535548" y="1119353"/>
          <a:ext cx="11178232" cy="473250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819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이연퇴직소득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*의 연금수령 시 원천징수세율</a:t>
                      </a:r>
                    </a:p>
                    <a:p>
                      <a:pPr marL="595313" marR="0" lvl="1" indent="-138113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퇴직금을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연금계좌에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이체함으로써 바로 과세되지 않고 퇴직금 인출시점까지 퇴직소득세 과세를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이연받은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퇴직소득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이연퇴직소득의</a:t>
                      </a: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장기 연금수령 시 원천징수세율 인하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3905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수령기간과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관계없이 퇴직소득세의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70%</a:t>
                      </a:r>
                    </a:p>
                    <a:p>
                      <a:pPr marL="1187450" marR="0" lvl="2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연금소득으로 무조건 분리과세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연금 실제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수령연차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- 10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이하：퇴직소득세의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70%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</a:t>
                      </a:r>
                      <a:r>
                        <a:rPr lang="ko-KR" altLang="en-US" sz="2000" b="1" kern="0" spc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초과：퇴직소득세의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60%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132830"/>
                  </a:ext>
                </a:extLst>
              </a:tr>
              <a:tr h="1167788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 설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</a:t>
                      </a: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연금 실제 </a:t>
                      </a:r>
                      <a:r>
                        <a:rPr kumimoji="0" lang="ko-KR" altLang="en-US" sz="2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수령연차에</a:t>
                      </a:r>
                      <a:r>
                        <a:rPr kumimoji="0" lang="ko-KR" altLang="en-US" sz="2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대한 정의 규정</a:t>
                      </a:r>
                      <a:endParaRPr kumimoji="0" lang="en-US" altLang="ko-KR" sz="2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lvl="1">
                        <a:lnSpc>
                          <a:spcPct val="150000"/>
                        </a:lnSpc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연금을 실제 수령한 연차를 누적하여 계산 </a:t>
                      </a:r>
                      <a:endParaRPr lang="ko-KR" altLang="en-US" dirty="0"/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46775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46.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주택임대소득의 주택수 계산방법 개선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710166"/>
              </p:ext>
            </p:extLst>
          </p:nvPr>
        </p:nvGraphicFramePr>
        <p:xfrm>
          <a:off x="535548" y="1119353"/>
          <a:ext cx="11178232" cy="520507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406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주택임대소득 산정 시 공동소유 주택의 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주택수 계산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주택수 계산방법 개선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084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원칙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최다지분자의 소유 주택으로 계산</a:t>
                      </a:r>
                    </a:p>
                    <a:p>
                      <a:pPr marL="600075" marR="0" lvl="1" indent="-142875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최다지분자가 복수인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경우：최다지분자간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합의에 따르되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합의가 없으면 각각의 소유로 계산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  <a:tr h="274024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lang="ko-KR" altLang="en-US" sz="16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1. ①, ②</a:t>
                      </a:r>
                      <a:r>
                        <a:rPr kumimoji="0" lang="ko-KR" altLang="en-US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 하나에 해당하면 소수지분자도 주택수에 가산</a:t>
                      </a:r>
                      <a:endParaRPr kumimoji="0" lang="en-US" altLang="ko-KR" sz="2000" b="1" i="0" u="none" strike="noStrike" kern="0" cap="none" spc="-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953528"/>
                  </a:ext>
                </a:extLst>
              </a:tr>
              <a:tr h="2154362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해당 주택에서 발생하는 임대소득수입금액*이 연간 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600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이상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주택의 총 임대수입금액 </a:t>
                      </a:r>
                      <a:r>
                        <a:rPr kumimoji="0" lang="en-US" altLang="ko-KR" sz="1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</a:t>
                      </a:r>
                      <a:r>
                        <a:rPr kumimoji="0" lang="ko-KR" altLang="en-US" sz="1600" b="1" i="1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지분율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기준시가가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억원을 초과하는 주택의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30%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를 초과*하는 공동소유지분을 소유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기준시가</a:t>
                      </a:r>
                      <a:r>
                        <a:rPr kumimoji="0" lang="en-US" altLang="ko-KR" sz="1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(9</a:t>
                      </a:r>
                      <a:r>
                        <a:rPr kumimoji="0" lang="ko-KR" altLang="en-US" sz="1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), </a:t>
                      </a:r>
                      <a:r>
                        <a:rPr kumimoji="0" lang="ko-KR" altLang="en-US" sz="1600" b="1" i="1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지분율</a:t>
                      </a:r>
                      <a:r>
                        <a:rPr kumimoji="0" lang="en-US" altLang="ko-KR" sz="1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(30%)</a:t>
                      </a:r>
                      <a:r>
                        <a:rPr kumimoji="0" lang="ko-KR" altLang="en-US" sz="1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은 과세기간 말일 또는 양도일 기준으로 판단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1049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84470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553397"/>
              </p:ext>
            </p:extLst>
          </p:nvPr>
        </p:nvGraphicFramePr>
        <p:xfrm>
          <a:off x="535548" y="5874871"/>
          <a:ext cx="11178232" cy="8890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고액 임대소득을 얻는 공동소유 주택의 소수지분자도 과세대상에 포함되도록 주택수 계산방식을 개선하되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부부 공동소유 주택에 대해서는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중복계산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방지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(2020.2.11.)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 이후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46.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주택임대소득의 주택수 계산방법 개선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56384"/>
              </p:ext>
            </p:extLst>
          </p:nvPr>
        </p:nvGraphicFramePr>
        <p:xfrm>
          <a:off x="535548" y="1119353"/>
          <a:ext cx="11178232" cy="4140777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8158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lang="ko-KR" altLang="en-US" sz="16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2. </a:t>
                      </a:r>
                      <a:r>
                        <a:rPr kumimoji="0" lang="ko-KR" altLang="en-US" sz="2000" b="1" i="0" u="none" strike="noStrike" kern="0" cap="none" spc="-5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동일주택이</a:t>
                      </a:r>
                      <a:r>
                        <a:rPr kumimoji="0" lang="ko-KR" altLang="en-US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부부 각각의 주택수에 가산된 경우 다음 순서</a:t>
                      </a:r>
                      <a:r>
                        <a:rPr kumimoji="0" lang="en-US" altLang="ko-KR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(①→②)</a:t>
                      </a:r>
                      <a:r>
                        <a:rPr kumimoji="0" lang="ko-KR" altLang="en-US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로 부부 중 </a:t>
                      </a:r>
                      <a:r>
                        <a:rPr kumimoji="0" lang="en-US" altLang="ko-KR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인의 소유주택으로 계산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5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부부 중 지분이 더 큰 자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5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부부의 지분이 동일한 경우</a:t>
                      </a:r>
                      <a:r>
                        <a:rPr kumimoji="0" lang="en-US" altLang="ko-KR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부부 사이의 합의에 따라 </a:t>
                      </a:r>
                      <a:r>
                        <a:rPr kumimoji="0" lang="ko-KR" altLang="en-US" sz="2000" b="1" i="0" u="none" strike="noStrike" kern="0" cap="none" spc="-5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소유주택에</a:t>
                      </a:r>
                      <a:r>
                        <a:rPr kumimoji="0" lang="ko-KR" altLang="en-US" sz="2000" b="1" i="0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가산하기로 한 자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1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1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*주택수 계산 시 부부는 각자의 주택을 모두 합산</a:t>
                      </a:r>
                      <a:r>
                        <a:rPr kumimoji="0" lang="en-US" altLang="ko-KR" sz="1600" b="1" i="1" u="none" strike="noStrike" kern="0" cap="none" spc="-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12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29914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2546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47.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벤처기업 주식매수선택권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행사이익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과세특례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적용기한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신설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273846"/>
              </p:ext>
            </p:extLst>
          </p:nvPr>
        </p:nvGraphicFramePr>
        <p:xfrm>
          <a:off x="535548" y="1119353"/>
          <a:ext cx="11178232" cy="421198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887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적격주식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매수선택권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적용기한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신설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3210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연간 행사가액의 합계가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이하인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행사익에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대해 행사로 취득한 주식양도 시까지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과세이연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가능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837282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2021.12.31.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704989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효율적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비과세⋅감면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관리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9682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46003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건설기계 관련 사업자의 고가 건설기계 처분에 따른 급격한 세부담 증가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과세기간에 자산을 양도하는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118511" y="188818"/>
            <a:ext cx="10073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48.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유형자산처분이익 과세대상 사업용 유형자산의 범위 조정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128120"/>
              </p:ext>
            </p:extLst>
          </p:nvPr>
        </p:nvGraphicFramePr>
        <p:xfrm>
          <a:off x="535548" y="1119353"/>
          <a:ext cx="11178232" cy="4083478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28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처분이익에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대한 사업소득 과세대상 사업용 유형자산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과세대상 사업용 유형자산 범위 조정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8125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단서 신설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lang="ko-KR" altLang="en-US" sz="1200" b="1" kern="0" spc="-100" baseline="0" dirty="0">
                        <a:solidFill>
                          <a:srgbClr val="FF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「건설기계관리법 시행령」 별표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에 따른 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건설기계는 ’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18.1.1.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이후 취득하여 양도한 경우에 한함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376120"/>
                  </a:ext>
                </a:extLst>
              </a:tr>
              <a:tr h="114945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건물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차량 및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운반구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공구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기구 및 비품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선박 및 항공기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기계 및 장치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동⋅식물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01857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288569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사실과 다른 계산서 거래에 대한 제재 강화를 통해 거래질서를 확립하여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세입기반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확충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2021.1.1.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재화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용역을 공급하는 분 또는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재화⋅용역을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공급하지 않고 계산서를 발급 또는 수취하는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49.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사실과 다른 계산서 발급 가산세 대상 확대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147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775798"/>
              </p:ext>
            </p:extLst>
          </p:nvPr>
        </p:nvGraphicFramePr>
        <p:xfrm>
          <a:off x="535548" y="1119353"/>
          <a:ext cx="11178232" cy="4793020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962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계산서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발급⋅수취의무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및 </a:t>
                      </a:r>
                      <a:r>
                        <a:rPr lang="en-US" altLang="ko-KR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세금</a:t>
                      </a:r>
                      <a:r>
                        <a:rPr lang="en-US" altLang="ko-KR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계산서합계표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제출의무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위반 가산세* 대상자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가산세 부과 대상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1865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① 계산서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미기재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허위⋅부실기재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가산세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② 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세금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계산서합계표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미제출⋅부실제출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가산세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③ 계산서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미발급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사실과 다른 계산서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발급⋅수취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가산세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④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전자계산서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발급명세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지연⋅미전송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가산세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b="1" kern="0" spc="-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  <a:tr h="459850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복식부기의무자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2400" b="1" kern="0" spc="-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10492"/>
                  </a:ext>
                </a:extLst>
              </a:tr>
              <a:tr h="459850">
                <a:tc>
                  <a:txBody>
                    <a:bodyPr/>
                    <a:lstStyle/>
                    <a:p>
                      <a:pPr marL="381000" marR="0" lvl="0" indent="-38100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2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실거래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없이 사실과 다른 계산서를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발급⋅수취한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비사업자 → 사업자로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의제⋅등록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후 가산세 부과</a:t>
                      </a:r>
                      <a:endParaRPr kumimoji="0" lang="ko-KR" altLang="en-US" sz="2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725792"/>
                  </a:ext>
                </a:extLst>
              </a:tr>
              <a:tr h="1234558">
                <a:tc>
                  <a:txBody>
                    <a:bodyPr/>
                    <a:lstStyle/>
                    <a:p>
                      <a:pPr marL="381000" marR="0" lvl="0" indent="-38100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2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간편장부대상자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단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다음은 제외함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① 신규 사업자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② 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직전 과세기간 사업소득 수입금액 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4,800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 </a:t>
                      </a:r>
                      <a:r>
                        <a:rPr lang="ko-KR" altLang="en-US" sz="1600" b="1" kern="0" spc="-10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미달자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③ 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보험모집인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방문판매원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음료품배달판매원</a:t>
                      </a:r>
                      <a:endParaRPr lang="en-US" altLang="ko-KR" sz="1800" b="1" kern="0" spc="-10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13283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59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31719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80625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전자세금계산서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발급명세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지연전송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기한과 일치시켜 납세자의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전자계산서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전송부담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경감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전자계산서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발급명세를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전송하는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50.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전자계산서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지연전송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기한 연장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법법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580350"/>
              </p:ext>
            </p:extLst>
          </p:nvPr>
        </p:nvGraphicFramePr>
        <p:xfrm>
          <a:off x="535548" y="1119353"/>
          <a:ext cx="11178232" cy="424503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962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전자계산서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발급명세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전송 불성실 가산세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지연전송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기한 연장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7109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지연전송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공급가액의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0.3%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공급시기가 속하는 사업연도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과세기간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말의 다음 달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11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일까지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전송시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다음 달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→ 다음 달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25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</a:t>
                      </a:r>
                      <a:endParaRPr kumimoji="0" lang="en-US" altLang="ko-KR" sz="2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  <a:tr h="1531344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미전송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공급가액의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0.5%</a:t>
                      </a:r>
                    </a:p>
                    <a:p>
                      <a:pPr marL="1187450" marR="0" lvl="2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공급시기가 속하는 사업연도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과세기간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187450" marR="0" lvl="2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말의 다음 달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11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일까지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미전송시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다음 달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→ 다음 달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25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</a:t>
                      </a:r>
                      <a:endParaRPr lang="ko-KR" altLang="en-US" sz="2400" b="1" kern="0" spc="-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1049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73882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221934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현금영수증 제도의 실효성 및 납세편의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현금영수증가맹점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가입요건에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해당하는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현금영수증가맹점 범위 및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가입기한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명확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합리화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162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210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211099"/>
              </p:ext>
            </p:extLst>
          </p:nvPr>
        </p:nvGraphicFramePr>
        <p:xfrm>
          <a:off x="535548" y="1119353"/>
          <a:ext cx="11178232" cy="4840457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440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현금영수증가맹점 의무가입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의무가입 범위 및 </a:t>
                      </a:r>
                      <a:r>
                        <a:rPr lang="ko-KR" altLang="en-US" sz="2400" b="1" kern="0" spc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가입기한</a:t>
                      </a:r>
                      <a:r>
                        <a:rPr lang="ko-KR" altLang="en-US" sz="24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합리화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8124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의무가입대상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소비자상대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업종으로 다음 하나에 해당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 </a:t>
                      </a: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2,400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</a:t>
                      </a:r>
                      <a:r>
                        <a:rPr kumimoji="0" lang="ko-KR" alt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이상자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의료업⋅약국업⋅수의사업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간이과세 배제 대상 전문직 업종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도선사업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제외 명확화</a:t>
                      </a:r>
                      <a:endParaRPr kumimoji="0" lang="en-US" altLang="ko-KR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  <a:tr h="558921">
                <a:tc>
                  <a:txBody>
                    <a:bodyPr/>
                    <a:lstStyle/>
                    <a:p>
                      <a:pPr marL="730250" marR="0" lvl="1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1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단서 신설</a:t>
                      </a:r>
                      <a:r>
                        <a:rPr lang="en-US" altLang="ko-KR" sz="1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</a:t>
                      </a:r>
                      <a:r>
                        <a:rPr lang="ko-KR" altLang="en-US" sz="1400" b="0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현금영수증 의무발급대상자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⊙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도선사업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제외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1827367"/>
                  </a:ext>
                </a:extLst>
              </a:tr>
              <a:tr h="574479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의무가입기한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</a:t>
                      </a:r>
                      <a:r>
                        <a:rPr lang="ko-KR" altLang="en-US" sz="1400" b="0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의무가입대상 해당일의 다음달부터 </a:t>
                      </a:r>
                      <a:r>
                        <a:rPr lang="en-US" altLang="ko-KR" sz="1400" b="0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1400" b="0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개월 이내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의무가입기한 축소 및 예외 신설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- 3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→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296368"/>
                  </a:ext>
                </a:extLst>
              </a:tr>
              <a:tr h="408717">
                <a:tc>
                  <a:txBody>
                    <a:bodyPr/>
                    <a:lstStyle/>
                    <a:p>
                      <a:pPr marL="730250" marR="0" lvl="1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단서 신설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⋅ 단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수입금액이 연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2,400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이상으로 의무가입대상이 된 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경우 → 해당일 다음달부터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050682"/>
                  </a:ext>
                </a:extLst>
              </a:tr>
              <a:tr h="650891">
                <a:tc>
                  <a:txBody>
                    <a:bodyPr/>
                    <a:lstStyle/>
                    <a:p>
                      <a:pPr marL="730250" marR="0" lvl="1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  <a:p>
                      <a:pPr marL="273050" marR="0" lvl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의무가입대상 해당일 명확화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해당업종의 사업개시일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 기준은 해당 과세기간 말일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1049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6056065" y="2608788"/>
            <a:ext cx="895757" cy="572561"/>
            <a:chOff x="5728771" y="2505165"/>
            <a:chExt cx="895757" cy="572561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1" y="2522863"/>
              <a:ext cx="121186" cy="554863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505165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48623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62431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정규직원으로 전환된 비정규직 근로자의 퇴직소득세액 계산방식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개정규정에 해당하는 사유가 발생하는 경우부터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99835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52.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퇴직소득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세액정산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특례 대상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382788"/>
              </p:ext>
            </p:extLst>
          </p:nvPr>
        </p:nvGraphicFramePr>
        <p:xfrm>
          <a:off x="535548" y="1119353"/>
          <a:ext cx="11178232" cy="4401235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28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퇴직소득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세액정산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특례 대상</a:t>
                      </a:r>
                    </a:p>
                    <a:p>
                      <a:pPr marL="584200" marR="0" lvl="1" indent="-12700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</a:t>
                      </a:r>
                      <a:r>
                        <a:rPr lang="ko-KR" altLang="en-US" sz="1600" b="0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퇴직소득을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600" b="0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중간지급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받은 경우 </a:t>
                      </a:r>
                      <a:r>
                        <a:rPr lang="ko-KR" altLang="en-US" sz="1600" b="0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중간지급된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600" b="0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퇴직소득과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지급할 </a:t>
                      </a:r>
                      <a:r>
                        <a:rPr lang="ko-KR" altLang="en-US" sz="1600" b="0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퇴직소득을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합하여 퇴직소득세 정산 가능 </a:t>
                      </a: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근속연수를 통산하고 </a:t>
                      </a:r>
                      <a:r>
                        <a:rPr lang="ko-KR" altLang="en-US" sz="1600" b="0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중간지급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시점에서 기 납부한 퇴직소득세액을 차감</a:t>
                      </a: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endParaRPr lang="ko-KR" altLang="en-US" sz="1600" b="0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세액정산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특례 대상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7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종업원의 임원 전환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52290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합병⋅분할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조직변경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사업 양도 등의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사유로 다른 사업장으로 전출 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297881"/>
                  </a:ext>
                </a:extLst>
              </a:tr>
              <a:tr h="249447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상근임원의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비상근임원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전환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  <a:tr h="633614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0" spc="-100" baseline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1800" b="1" kern="0" spc="-100" baseline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 설</a:t>
                      </a:r>
                      <a:r>
                        <a:rPr lang="en-US" altLang="ko-KR" sz="1800" b="1" kern="0" spc="-100" baseline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1800" b="1" kern="0" spc="-100" baseline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비정규직 근로자의 정규직 전환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7710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6056065" y="3495102"/>
            <a:ext cx="895757" cy="1407405"/>
            <a:chOff x="5728771" y="2455046"/>
            <a:chExt cx="895757" cy="1407405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1" y="2455046"/>
              <a:ext cx="121186" cy="1407405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890756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62400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3129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기부금영수증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허위발급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억제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과세기간에 기부금영수증을 발급하는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53.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기부금영수증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발급불성실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가산세 인상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법법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178080"/>
              </p:ext>
            </p:extLst>
          </p:nvPr>
        </p:nvGraphicFramePr>
        <p:xfrm>
          <a:off x="535548" y="1119353"/>
          <a:ext cx="11178232" cy="4101815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819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기부금영수증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발급불성실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가산세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-10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가산세율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인상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1002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사실과 다르게 발급된 금액의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2%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2% → </a:t>
                      </a:r>
                      <a:r>
                        <a:rPr lang="en-US" altLang="ko-KR" sz="24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5%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13283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55681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운행기록부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작성에 따른 납세협력 부담을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개시하는 사업연도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과세기간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54.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업무용승용차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운행기록부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작성의무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완화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소득령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§78, 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법인령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§50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2⑦)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21324"/>
          <a:ext cx="11178234" cy="3725271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181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업무용 승용차 관련 비용* 처리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감가상각비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임차료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유류비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자동차세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보험료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수리비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통행료 등</a:t>
                      </a:r>
                      <a:endParaRPr lang="ko-KR" altLang="en-US" sz="105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운행기록부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미작성시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비용인정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금액 상향 조정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70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1,000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이하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운행기록부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작성 없이도 전액 손금 인정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715963" marR="0" lvl="2" indent="-258763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1,000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초과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운행기록부를 작성하고 업무와 관련되는 비용만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손금인정</a:t>
                      </a:r>
                      <a:endParaRPr lang="ko-KR" altLang="en-US" sz="1200" b="1" kern="0" spc="0" baseline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912844" y="3073706"/>
            <a:ext cx="895758" cy="1630496"/>
            <a:chOff x="5728770" y="2183315"/>
            <a:chExt cx="895758" cy="2071171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2183315"/>
              <a:ext cx="183156" cy="2071171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886885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○ 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1,000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만원 → </a:t>
              </a:r>
              <a:r>
                <a:rPr lang="en-US" altLang="ko-KR" sz="2000" b="1" kern="0" dirty="0">
                  <a:solidFill>
                    <a:srgbClr val="FF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1,500</a:t>
              </a:r>
              <a:r>
                <a:rPr lang="ko-KR" altLang="en-US" sz="2000" b="1" kern="0" dirty="0">
                  <a:solidFill>
                    <a:srgbClr val="FF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만원</a:t>
              </a:r>
              <a:endParaRPr lang="en-US" altLang="ko-KR" sz="2000" b="1" kern="0" dirty="0">
                <a:solidFill>
                  <a:srgbClr val="FF000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13469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347448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업무용승용차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사적사용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방지를 위한 제도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 Bold" pitchFamily="34" charset="-127"/>
                          <a:ea typeface="나눔스퀘어OTF Bold" pitchFamily="34" charset="-127"/>
                        </a:rPr>
                        <a:t>2021.1.1. </a:t>
                      </a:r>
                      <a:r>
                        <a:rPr lang="ko-KR" altLang="en-US" sz="1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 Bold" pitchFamily="34" charset="-127"/>
                          <a:ea typeface="나눔스퀘어OTF Bold" pitchFamily="34" charset="-127"/>
                        </a:rPr>
                        <a:t>이후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업무용승용차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관련비용이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발생하는 경우부터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55.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개인사업자에 대한 업무용자동차 전용보험 가입의무 신설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항⋅제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857775"/>
              </p:ext>
            </p:extLst>
          </p:nvPr>
        </p:nvGraphicFramePr>
        <p:xfrm>
          <a:off x="535548" y="1119353"/>
          <a:ext cx="11178232" cy="4785891"/>
        </p:xfrm>
        <a:graphic>
          <a:graphicData uri="http://schemas.openxmlformats.org/drawingml/2006/table">
            <a:tbl>
              <a:tblPr/>
              <a:tblGrid>
                <a:gridCol w="1304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3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271">
                <a:tc>
                  <a:txBody>
                    <a:bodyPr/>
                    <a:lstStyle/>
                    <a:p>
                      <a:pPr marL="273050" marR="0" indent="-27305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-10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-10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 설</a:t>
                      </a:r>
                      <a:r>
                        <a:rPr lang="en-US" altLang="ko-KR" sz="2000" b="1" kern="0" spc="-10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1600" b="0" kern="0" spc="-10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업무용자동차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전용보험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가입의무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신설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021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대상자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성실신고확인대상자*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전문직 업종** 사업자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직전과세기간에 성실신고확인대상자로 해당 과세기간에 성실신고확인서를 제출해야 하는 사업자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** 부가가치세 간이과세 배제 대상 업종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변호사업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회계사업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변리사업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세무사업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),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의료업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수의사업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약국업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  <a:endParaRPr kumimoji="0" lang="en-US" altLang="ko-KR" sz="16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대상차량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보유 업무용승용차 중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대를 제외한 나머지 차량</a:t>
                      </a:r>
                      <a:endParaRPr kumimoji="0" lang="en-US" altLang="ko-KR" sz="16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전용특약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사업자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직원 등 업무상관련자*가 운전한 경우만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보험보장</a:t>
                      </a:r>
                      <a:endParaRPr kumimoji="0" lang="ko-KR" altLang="en-US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사업자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직원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계약에 따른 업무상 운전자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운전자 채용에 지원한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면접응시자</a:t>
                      </a:r>
                      <a:endParaRPr kumimoji="0" lang="en-US" altLang="ko-KR" sz="16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미가입시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업무용승용차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관련비용의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 필요경비 인정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기간별 필요경비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인정액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비율：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미가입기간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50%, (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가입기간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100%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전용보험가입 간주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임차차량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차량대여업자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리스 제외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로부터 임차한 다음 요건을 모두 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갖춘 차량은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업무전용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자동차보험에 가입한 것으로 간주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계약기간이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이내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업무상 관련자만 운전할 수 있는 특약 체결</a:t>
                      </a:r>
                      <a:endParaRPr kumimoji="0" lang="en-US" altLang="ko-KR" sz="16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17242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79861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89228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미술품 거래 활성화를 통해 문화예술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과세기간에 발생하는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99835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56.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서화⋅골동품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양도소득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필요경비율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조정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025719"/>
              </p:ext>
            </p:extLst>
          </p:nvPr>
        </p:nvGraphicFramePr>
        <p:xfrm>
          <a:off x="535548" y="1119353"/>
          <a:ext cx="11178233" cy="4692949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5381">
                  <a:extLst>
                    <a:ext uri="{9D8B030D-6E8A-4147-A177-3AD203B41FA5}">
                      <a16:colId xmlns:a16="http://schemas.microsoft.com/office/drawing/2014/main" val="3716672633"/>
                    </a:ext>
                  </a:extLst>
                </a:gridCol>
                <a:gridCol w="2623058">
                  <a:extLst>
                    <a:ext uri="{9D8B030D-6E8A-4147-A177-3AD203B41FA5}">
                      <a16:colId xmlns:a16="http://schemas.microsoft.com/office/drawing/2014/main" val="525963809"/>
                    </a:ext>
                  </a:extLst>
                </a:gridCol>
                <a:gridCol w="553694">
                  <a:extLst>
                    <a:ext uri="{9D8B030D-6E8A-4147-A177-3AD203B41FA5}">
                      <a16:colId xmlns:a16="http://schemas.microsoft.com/office/drawing/2014/main" val="4007741893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7350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기타소득 대상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서화⋅골동품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양도소득에 대한 필요경비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점당 양도가액 </a:t>
                      </a:r>
                      <a:r>
                        <a:rPr lang="en-US" altLang="ko-KR" sz="18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r>
                        <a:rPr lang="ko-KR" altLang="en-US" sz="18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천만원 이하는 </a:t>
                      </a:r>
                      <a:r>
                        <a:rPr lang="ko-KR" altLang="en-US" sz="1800" b="0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과세제외</a:t>
                      </a:r>
                      <a:endParaRPr lang="ko-KR" altLang="en-US" sz="1400" b="0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5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5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5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양도가액 </a:t>
                      </a:r>
                      <a:r>
                        <a:rPr lang="en-US" altLang="ko-KR" sz="2400" b="1" kern="0" spc="-15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r>
                        <a:rPr lang="ko-KR" altLang="en-US" sz="2400" b="1" kern="0" spc="-15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억원 이하 구간에 대한 </a:t>
                      </a:r>
                      <a:r>
                        <a:rPr lang="ko-KR" altLang="en-US" sz="2400" b="1" kern="0" spc="-15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필요경비율</a:t>
                      </a:r>
                      <a:r>
                        <a:rPr lang="ko-KR" altLang="en-US" sz="2400" b="1" kern="0" spc="-15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조정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066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필요경비 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= Max[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양도가액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필요경비율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실제 필요경비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]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37184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필요경비율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80%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필요경비율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440505"/>
                  </a:ext>
                </a:extLst>
              </a:tr>
              <a:tr h="215682">
                <a:tc rowSpan="3"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양도가액</a:t>
                      </a:r>
                      <a:endParaRPr kumimoji="0" lang="en-US" altLang="ko-KR" sz="1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필요경비율</a:t>
                      </a:r>
                      <a:endParaRPr kumimoji="0" lang="en-US" altLang="ko-KR" sz="1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688883"/>
                  </a:ext>
                </a:extLst>
              </a:tr>
              <a:tr h="2089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  <a:endParaRPr kumimoji="0" lang="en-US" altLang="ko-KR" sz="1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90%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6650746"/>
                  </a:ext>
                </a:extLst>
              </a:tr>
              <a:tr h="264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  <a:endParaRPr kumimoji="0" lang="en-US" altLang="ko-KR" sz="1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0~1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억원까지：</a:t>
                      </a: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90%</a:t>
                      </a:r>
                    </a:p>
                    <a:p>
                      <a:pPr marL="285750" marR="0" lvl="0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초과분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80%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137726"/>
                  </a:ext>
                </a:extLst>
              </a:tr>
              <a:tr h="626797">
                <a:tc>
                  <a:txBody>
                    <a:bodyPr/>
                    <a:lstStyle/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보유기간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이상인 경우는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90%</a:t>
                      </a:r>
                      <a:endParaRPr lang="ko-KR" altLang="en-US" sz="12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9698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57.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사업자의 기장 및 신고의무 관련 수입금액 산정기준 합리화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131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133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208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450875"/>
              </p:ext>
            </p:extLst>
          </p:nvPr>
        </p:nvGraphicFramePr>
        <p:xfrm>
          <a:off x="535548" y="1119353"/>
          <a:ext cx="11178232" cy="545886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406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성실신고확인대상자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수입금액기준 합리화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063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해당 과세기간의 수입금액이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업종별기준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이상인 경우</a:t>
                      </a:r>
                    </a:p>
                    <a:p>
                      <a:pPr marL="1046163" marR="0" lvl="2" indent="-131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도소매업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15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제조업 등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7.5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</a:p>
                    <a:p>
                      <a:pPr marL="1046163" marR="0" lvl="2" indent="-131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부동산임대업 등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5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668266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단서 신설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수입금액에 사업용 유형자산 처분에 따른 수입금액 제외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231332"/>
                  </a:ext>
                </a:extLst>
              </a:tr>
              <a:tr h="473725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외부세무조정대상</a:t>
                      </a:r>
                      <a:endParaRPr kumimoji="0" lang="ko-KR" alt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수입금액기준 합리화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5539241"/>
                  </a:ext>
                </a:extLst>
              </a:tr>
              <a:tr h="1684413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직전 과세기간의 수입금액이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업종별기준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이상인 경우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도소매업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6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제조업 등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3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부동산임대업 등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1.5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법인사업자는 수입금액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이상</a:t>
                      </a:r>
                      <a:endParaRPr lang="ko-KR" altLang="en-US" sz="1400" b="1" kern="0" spc="0" baseline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601928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단서 신설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수입금액에 사업용 유형자산 처분에 따른 수입금액 제외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96362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65385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14148"/>
              </p:ext>
            </p:extLst>
          </p:nvPr>
        </p:nvGraphicFramePr>
        <p:xfrm>
          <a:off x="535548" y="5522329"/>
          <a:ext cx="11178232" cy="1249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비경상적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성격의 사업용 유형자산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처분가액을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사업자의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의무범위를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결정하는 수입금액 기준에서 제외하여 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사업자의 기장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신고의무 범위에 대한 판단기준을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성실신고확인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 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성실신고확인서를 제출하는 분부터 적용</a:t>
                      </a:r>
                    </a:p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외부세무조정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 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외부세무조정을 하는 분부터 적용</a:t>
                      </a:r>
                    </a:p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복식부기의무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 2020.2.11.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과세기간의 소득분에 대해 장부를 기록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비치하는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57.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사업자의 기장 및 신고의무 관련 수입금액 산정기준 합리화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131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133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208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73079"/>
              </p:ext>
            </p:extLst>
          </p:nvPr>
        </p:nvGraphicFramePr>
        <p:xfrm>
          <a:off x="535548" y="1119353"/>
          <a:ext cx="11178232" cy="2983578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726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복식부기의무자</a:t>
                      </a:r>
                      <a:endParaRPr lang="ko-KR" altLang="en-US" sz="1200" b="0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</a:t>
                      </a:r>
                      <a:r>
                        <a:rPr kumimoji="0" lang="ko-KR" altLang="en-US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수입금액기준 합리화 </a:t>
                      </a:r>
                      <a:endParaRPr lang="ko-KR" altLang="en-US" sz="2400" b="1" kern="0" spc="-10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063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직전 과세기간의 수입금액이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업종별기준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이상인 경우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도소매업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3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제조업 등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1.5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부동산임대업 등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7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백만원</a:t>
                      </a:r>
                      <a:endParaRPr lang="ko-KR" altLang="en-US" sz="12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644763">
                <a:tc>
                  <a:txBody>
                    <a:bodyPr/>
                    <a:lstStyle/>
                    <a:p>
                      <a:pPr marL="730250" marR="0" lvl="1" indent="-2730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단서 신설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수입금액에 사업용 유형자산 처분에 따른 수입금액 제외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23133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5756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680470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「온라인투자연계금융업 및 이용자 보호에 관한 법률」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(’19.11.26. 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제정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, ’20.8.27. 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시행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) 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제정 감안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b="1" dirty="0">
                          <a:solidFill>
                            <a:srgbClr val="FF0000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2020.8.27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「온라인투자연계금융업 및 이용자 보호에 관한 법률」 제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5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조에 따라 등록된 업체부터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-119658"/>
            <a:ext cx="98123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>
              <a:lnSpc>
                <a:spcPct val="150000"/>
              </a:lnSpc>
            </a:pP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58.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원천징수세율 인하 대상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P2P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업체* 규정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187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</a:p>
          <a:p>
            <a:pPr marL="363538" indent="-363538" algn="r" fontAlgn="base">
              <a:lnSpc>
                <a:spcPct val="150000"/>
              </a:lnSpc>
            </a:pPr>
            <a:r>
              <a:rPr lang="en-US" altLang="ko-KR" sz="1600" dirty="0">
                <a:latin typeface="나눔스퀘어OTF ExtraBold" pitchFamily="34" charset="-127"/>
                <a:ea typeface="나눔스퀘어OTF ExtraBold" pitchFamily="34" charset="-127"/>
              </a:rPr>
              <a:t>* </a:t>
            </a:r>
            <a:r>
              <a:rPr lang="ko-KR" altLang="en-US" sz="1600" dirty="0">
                <a:latin typeface="나눔스퀘어OTF ExtraBold" pitchFamily="34" charset="-127"/>
                <a:ea typeface="나눔스퀘어OTF ExtraBold" pitchFamily="34" charset="-127"/>
              </a:rPr>
              <a:t>온라인 플랫폼을 통해 투자자로부터 모집한 자금을 </a:t>
            </a:r>
            <a:r>
              <a:rPr lang="ko-KR" altLang="en-US" sz="1600" dirty="0" err="1">
                <a:latin typeface="나눔스퀘어OTF ExtraBold" pitchFamily="34" charset="-127"/>
                <a:ea typeface="나눔스퀘어OTF ExtraBold" pitchFamily="34" charset="-127"/>
              </a:rPr>
              <a:t>차입자에게</a:t>
            </a:r>
            <a:r>
              <a:rPr lang="ko-KR" altLang="en-US" sz="1600" dirty="0">
                <a:latin typeface="나눔스퀘어OTF ExtraBold" pitchFamily="34" charset="-127"/>
                <a:ea typeface="나눔스퀘어OTF ExtraBold" pitchFamily="34" charset="-127"/>
              </a:rPr>
              <a:t> 공급하는 업체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846464"/>
              </p:ext>
            </p:extLst>
          </p:nvPr>
        </p:nvGraphicFramePr>
        <p:xfrm>
          <a:off x="535548" y="1119353"/>
          <a:ext cx="11178232" cy="4429178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367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적격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P2P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에 대한 이자소득 원천징수세율 특례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적용기한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연장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21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시행령으로 정하는 요건을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갖춘자를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통해 지급받는 경우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539826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온라인투자연계금융업법에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따라 등록된 업체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466808"/>
                  </a:ext>
                </a:extLst>
              </a:tr>
              <a:tr h="149515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세율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14%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(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’20.12.31.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※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비적격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P2P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 경우 비영업대금의 이익으로 보아 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25%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세율 적용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69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65749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105952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성실신고확인대상 사업자의 납세편의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성실신고 확인하는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59.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성실신고확인자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선임신고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제도 폐지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133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693201"/>
              </p:ext>
            </p:extLst>
          </p:nvPr>
        </p:nvGraphicFramePr>
        <p:xfrm>
          <a:off x="535548" y="1119353"/>
          <a:ext cx="11178232" cy="2727460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081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성실신고확인자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선임신고서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제출</a:t>
                      </a:r>
                      <a:endParaRPr lang="ko-KR" altLang="en-US" sz="1600" b="0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선임신고서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제출 폐지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25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성실신고확인자를 선임하고 해당 과세기간 다음 연도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4.30.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까지 신고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삭 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62166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65490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34221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영세사업자에 대한 세부담 경감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과세표준을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결정⋅경정하는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60.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일자리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안정자금에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대한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단순경비율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대상자의 소득금액 계산방식 개선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143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호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4825"/>
              </p:ext>
            </p:extLst>
          </p:nvPr>
        </p:nvGraphicFramePr>
        <p:xfrm>
          <a:off x="535548" y="1119353"/>
          <a:ext cx="11178232" cy="3760292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081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단순경비율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적용 시 소득금액 산정방법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단순경비율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적용 시 일자리 안정자금 </a:t>
                      </a:r>
                      <a:endParaRPr lang="en-US" altLang="ko-KR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수입금액 제외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932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소득금액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=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(1 -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단순경비율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495151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단서 추가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일자리 안정자금*을 지급받은 경우：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15963" marR="0" lvl="1" indent="-258763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소득금액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= (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–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일자리안정자금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× (1 -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단순경비율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「고용정책기본법 시행규칙」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§5①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92617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459950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기간계산의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기산점을 명확히 하여 납세자 혼란을 방지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결손금소급공제세액에 대한 환급의 취소를 결정하는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결손금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소급공제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환급금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환수 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이자상당액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계산방법 개선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149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821527"/>
              </p:ext>
            </p:extLst>
          </p:nvPr>
        </p:nvGraphicFramePr>
        <p:xfrm>
          <a:off x="535548" y="1119353"/>
          <a:ext cx="11178232" cy="459757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081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결손금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소급공제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환수 시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이자상당액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결손금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소급공제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환수 시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이자상당액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endParaRPr lang="en-US" altLang="ko-KR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계산방법 개선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6602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환수사유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085850" marR="0" lvl="2" indent="-1714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과세표준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세액이 경정되어 이월결손금 또는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환급세액이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감소된 경우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중소기업이 아닌 경우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49515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환수시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이자상당액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환급일부터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환급취소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결정일까지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기간 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× 1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0.025%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이자상당액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계산 기간 개선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환급세액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통지일 다음날부터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징수세액의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고지일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0.025%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912844" y="2857941"/>
            <a:ext cx="895758" cy="1189821"/>
            <a:chOff x="5728770" y="2672629"/>
            <a:chExt cx="895758" cy="1189821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2672629"/>
              <a:ext cx="150105" cy="1189821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956858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10687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30751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한국표준산업분류를 반영하여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업종분류를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명확화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62.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주거용 건물 개발 및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공급업의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업종구분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명확화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208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110156"/>
              </p:ext>
            </p:extLst>
          </p:nvPr>
        </p:nvGraphicFramePr>
        <p:xfrm>
          <a:off x="535548" y="1121874"/>
          <a:ext cx="11178232" cy="4726472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659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업종별 간편장부대상자 수입금액 기준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업종구분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명확화</a:t>
                      </a:r>
                      <a:endParaRPr lang="en-US" altLang="ko-KR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079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미만：농⋅림⋅어업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광업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도⋅소매업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부동산매매업 등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53134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미만：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제조업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음식⋅숙박업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전기⋅가스⋅수도사업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건설업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비주거용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건물 건설업 제외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주거용 건물 개발 및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공급업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포함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건설업 범위 명확화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병렬규정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건설업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비주거용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건물 건설업 제외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316519"/>
                  </a:ext>
                </a:extLst>
              </a:tr>
              <a:tr h="605661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부동산 개발 및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공급업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주거용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건물개발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및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공급업에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한함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011138"/>
                  </a:ext>
                </a:extLst>
              </a:tr>
              <a:tr h="34533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백만원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미만：부동산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임대업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부동산관련 서비스업 등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5993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83930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중복되는 서류제출의무를 완화하여 납세편의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종합소득과세표준을 신고하는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63.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계산서합계표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제출의무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완화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212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042544"/>
              </p:ext>
            </p:extLst>
          </p:nvPr>
        </p:nvGraphicFramePr>
        <p:xfrm>
          <a:off x="535548" y="1119353"/>
          <a:ext cx="11178232" cy="3889352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367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사업소득원천징수 영수증 발급 및 지급명세서를 제출한 경우 계산서 관련 의무 면제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의무면제 범위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21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계산서를 발급한 것으로 간주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 → 계산서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발급의무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면제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495151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매입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매출처별계산서합계표 제출로 간주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→ 매입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매출처별계산서합계표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제출의무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면제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10830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6176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거래질서 확립을 통한 세원 양성화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2021.1.1.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재화나 용역을 공급하는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64.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현금영수증 의무발급대상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별표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659841"/>
              </p:ext>
            </p:extLst>
          </p:nvPr>
        </p:nvGraphicFramePr>
        <p:xfrm>
          <a:off x="535548" y="1119353"/>
          <a:ext cx="11178232" cy="482642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52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현금영수증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의무발급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대상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의무발급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대상 확대</a:t>
                      </a:r>
                    </a:p>
                  </a:txBody>
                  <a:tcPr marL="14355" marR="50400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3547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변호사업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 전문직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병⋅의원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약사업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수의사업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③ 일반교습학원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외국어학원 등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④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가구소매업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전기용품⋅조명장치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소매업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의료용기구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소매업 등 일부 소매업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⑤ 골프장운영업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예식장업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 기타 업종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전체 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77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업종</a:t>
                      </a:r>
                      <a:endParaRPr lang="ko-KR" altLang="en-US" sz="11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50400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2071171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⑥ 기숙사 및 고시원운영업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독서실운영업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두발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미용업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철물 및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난방용구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소매업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신발소매업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애완용 동물 및 관련용품소매업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의복 소매업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컴퓨터 및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주변장치⋅소프트웨어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소매업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통신기기 소매업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(9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업종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⑦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전자상거래 소매업</a:t>
                      </a:r>
                    </a:p>
                    <a:p>
                      <a:pPr marL="742950" marR="0" lvl="1" indent="-26988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①~⑥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 업종에서 공급하는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재화⋅용역을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판매하는 경우에 한정하여 현금영수증 발행을 의무화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50400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65125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363486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사업자의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기장신고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유도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규칙 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(20.03.13)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 속하는 과세기간분부터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65.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기준경비율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대상자에 적용하는 소득상한배율 조정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461731"/>
              </p:ext>
            </p:extLst>
          </p:nvPr>
        </p:nvGraphicFramePr>
        <p:xfrm>
          <a:off x="535548" y="1119353"/>
          <a:ext cx="11178232" cy="463299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25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기준경비율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대상자의 소득금액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소득상한배율 적용 합리화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66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소득금액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= Min[①, ②]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기준경비율을 적용하여 계산한 소득금액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672029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소득상한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배율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간편장부 대상자：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2.6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복식부기의무자：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3.2</a:t>
                      </a:r>
                      <a:endParaRPr lang="ko-KR" altLang="en-US" sz="12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소득상한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배율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0.2P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인상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간편장부 대상자：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2.6 →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2.8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복식부기의무자：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3.2 →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3.4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494733"/>
                  </a:ext>
                </a:extLst>
              </a:tr>
              <a:tr h="506777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2021.12.31.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까지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76</a:t>
            </a:fld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1344058" y="2982817"/>
            <a:ext cx="3272010" cy="906137"/>
            <a:chOff x="-980501" y="3866920"/>
            <a:chExt cx="3272010" cy="914400"/>
          </a:xfrm>
        </p:grpSpPr>
        <p:sp>
          <p:nvSpPr>
            <p:cNvPr id="4" name="직사각형 3"/>
            <p:cNvSpPr/>
            <p:nvPr/>
          </p:nvSpPr>
          <p:spPr>
            <a:xfrm>
              <a:off x="-980501" y="3866920"/>
              <a:ext cx="1927951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단순경비율을</a:t>
              </a: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적용하여 계산한</a:t>
              </a: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소득금액</a:t>
              </a: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824428" y="3866920"/>
              <a:ext cx="519629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×</a:t>
              </a:r>
              <a:endParaRPr lang="ko-KR" altLang="en-US" dirty="0">
                <a:solidFill>
                  <a:schemeClr val="tx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1206941" y="3866920"/>
              <a:ext cx="1084568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소득상한</a:t>
              </a:r>
              <a:endParaRPr lang="ko-KR" altLang="en-US" dirty="0">
                <a:solidFill>
                  <a:schemeClr val="tx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배율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1990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비거주자의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국내원천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인적용역소득에 대한 과세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2020.2.11.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지급하는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66.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비거주자의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국내원천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인적용역소득에서 제외하는 국내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필요경비의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인정 요건 완화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179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7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77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4705899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3641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국내사업장이 없는 비거주자의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국내원천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인적용역소득* 계산 방법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예납적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원천징수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지급금액의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20%)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후 종합과세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국내원천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인적용역소득에서 차감하는 필요경비 요건 완화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6260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국내 기업이 비거주자 등의 인적용역제공과 관련하여 부담하는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항공료⋅숙박비⋅식사대는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비용 인정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553379"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다만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항공⋅숙박⋅음식업자에게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직접 지급한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항공료⋅숙박비⋅식사대에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대해 비용 인정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다만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항공⋅숙박⋅음식업자에게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실제로 지급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인적용역을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제공하는 자를 통해 지급하는 경우 포함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 사실이 확인 되는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항공료⋅숙박비⋅식사대는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비용 인정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1081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992718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납세조합에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대한 교부금 지원 수준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영 시행일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(20.02.11)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이후 교부금을 청구하는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67.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납세조합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교부금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지급상한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설정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221,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175894"/>
              </p:ext>
            </p:extLst>
          </p:nvPr>
        </p:nvGraphicFramePr>
        <p:xfrm>
          <a:off x="535548" y="1121324"/>
          <a:ext cx="11178234" cy="4106511"/>
        </p:xfrm>
        <a:graphic>
          <a:graphicData uri="http://schemas.openxmlformats.org/drawingml/2006/table">
            <a:tbl>
              <a:tblPr/>
              <a:tblGrid>
                <a:gridCol w="676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721">
                  <a:extLst>
                    <a:ext uri="{9D8B030D-6E8A-4147-A177-3AD203B41FA5}">
                      <a16:colId xmlns:a16="http://schemas.microsoft.com/office/drawing/2014/main" val="1172165091"/>
                    </a:ext>
                  </a:extLst>
                </a:gridCol>
                <a:gridCol w="2886419">
                  <a:extLst>
                    <a:ext uri="{9D8B030D-6E8A-4147-A177-3AD203B41FA5}">
                      <a16:colId xmlns:a16="http://schemas.microsoft.com/office/drawing/2014/main" val="1922415626"/>
                    </a:ext>
                  </a:extLst>
                </a:gridCol>
                <a:gridCol w="138283">
                  <a:extLst>
                    <a:ext uri="{9D8B030D-6E8A-4147-A177-3AD203B41FA5}">
                      <a16:colId xmlns:a16="http://schemas.microsoft.com/office/drawing/2014/main" val="43878723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772">
                <a:tc gridSpan="4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납세조합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교부금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납세조합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교부금 한도 설정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451">
                <a:tc gridSpan="4"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매월 징수 납부한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소득세액의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2% ~ 10%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※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국세청 고시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2017-31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호</a:t>
                      </a:r>
                      <a:endParaRPr kumimoji="0" lang="en-US" altLang="ko-KR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5054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조합유형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교부금 지급기준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494733"/>
                  </a:ext>
                </a:extLst>
              </a:tr>
              <a:tr h="15054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근로자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납세조합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월징수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납부세액의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2%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251834"/>
                  </a:ext>
                </a:extLst>
              </a:tr>
              <a:tr h="15054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사업자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납세조합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1122309"/>
                  </a:ext>
                </a:extLst>
              </a:tr>
              <a:tr h="1069841">
                <a:tc gridSpan="4"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교부금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지급상한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조합원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인당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16906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물가상승 등을 감안하여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소액수선비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기준액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현실화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개시하는 사업연도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과세기간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68.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소액수선비에 대한 감가상각비 부담 완화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소득령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§67,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법인령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§31)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21324"/>
          <a:ext cx="11178234" cy="4573570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87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수선비 세무처리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즉시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비용인정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범위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70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자본적 지출*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자산계상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후 감가상각</a:t>
                      </a:r>
                    </a:p>
                    <a:p>
                      <a:pPr marL="1079500" marR="0" lvl="2" indent="-16510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내용연수 연장 또는 자산가치를 증가시키기 위해 지출한 수선비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465244">
                <a:tc>
                  <a:txBody>
                    <a:bodyPr/>
                    <a:lstStyle/>
                    <a:p>
                      <a:pPr marL="914400" marR="0" lvl="2" indent="-45720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예외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즉시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비용인정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371600" marR="0" lvl="3" indent="-45720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▪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미만 수선비</a:t>
                      </a:r>
                    </a:p>
                    <a:p>
                      <a:pPr marL="1371600" marR="0" lvl="3" indent="-45720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▪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자산가액의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5%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미만 수선비</a:t>
                      </a:r>
                    </a:p>
                    <a:p>
                      <a:pPr marL="1371600" marR="0" lvl="3" indent="-45720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▪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년미만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주기의 수선비</a:t>
                      </a:r>
                      <a:endParaRPr lang="ko-KR" altLang="en-US" sz="1200" b="1" kern="0" spc="0" baseline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▪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→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382252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914400" marR="0" lvl="2" indent="-45720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수익적 지출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즉시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비용인정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endParaRPr lang="ko-KR" altLang="en-US" sz="1200" b="1" kern="0" spc="0" baseline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79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747159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172016" y="1529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677751"/>
              </p:ext>
            </p:extLst>
          </p:nvPr>
        </p:nvGraphicFramePr>
        <p:xfrm>
          <a:off x="535548" y="5885888"/>
          <a:ext cx="11178232" cy="8890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국고보조금 등과 관련한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세법규정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합리화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개시하는 사업연도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과세기간분부터 적용</a:t>
                      </a:r>
                    </a:p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2010.1.1.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전에 개시한 과세기간에 발생한 결손금은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종전규정에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따름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69.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결손보전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익금불산입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수입금액 제외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하는 자산수증이익에 국고보조금 등 제외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법법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54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703728"/>
              </p:ext>
            </p:extLst>
          </p:nvPr>
        </p:nvGraphicFramePr>
        <p:xfrm>
          <a:off x="535548" y="1119353"/>
          <a:ext cx="11178232" cy="460489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01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익금불산입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수입금액 제외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되는 자산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수증익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3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익금불산입</a:t>
                      </a:r>
                      <a:r>
                        <a:rPr lang="en-US" altLang="ko-KR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수입금액 제외</a:t>
                      </a:r>
                      <a:r>
                        <a:rPr lang="en-US" altLang="ko-KR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400" b="1" kern="0" spc="-13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범위 축소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742">
                <a:tc>
                  <a:txBody>
                    <a:bodyPr/>
                    <a:lstStyle/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이월결손금을 보전하는 데 충당한 다음의 금액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○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좌 동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132830"/>
                  </a:ext>
                </a:extLst>
              </a:tr>
              <a:tr h="484742">
                <a:tc>
                  <a:txBody>
                    <a:bodyPr/>
                    <a:lstStyle/>
                    <a:p>
                      <a:pPr marL="1187450" marR="0" lvl="2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무상으로 받은 자산의 가액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(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좌 동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153290"/>
                  </a:ext>
                </a:extLst>
              </a:tr>
              <a:tr h="1725952">
                <a:tc>
                  <a:txBody>
                    <a:bodyPr/>
                    <a:lstStyle/>
                    <a:p>
                      <a:pPr marL="381000" marR="0" indent="-38100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단서 신설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∙ 법인사업자 및 복식부기의무자인 개인사업자가 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지급받은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국고보조금 등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*은 제외</a:t>
                      </a: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① 보조금관리법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②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지방재정법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③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법인령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§64⑥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각 호의 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914400" marR="0" lvl="2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법률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전기사업법 등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에 따른 보조금</a:t>
                      </a:r>
                      <a:endParaRPr kumimoji="0" lang="en-US" altLang="ko-K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826">
                <a:tc>
                  <a:txBody>
                    <a:bodyPr/>
                    <a:lstStyle/>
                    <a:p>
                      <a:pPr marL="1168400" marR="0" lvl="2" indent="-254000" algn="l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채무의 면제 또는 소멸로 인한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부채감소액</a:t>
                      </a:r>
                      <a:endParaRPr lang="ko-KR" altLang="en-US" sz="200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- (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좌 동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</a:p>
                  </a:txBody>
                  <a:tcPr marL="14355" marR="14355" marT="14355" marB="0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95302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57094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843712"/>
              </p:ext>
            </p:extLst>
          </p:nvPr>
        </p:nvGraphicFramePr>
        <p:xfrm>
          <a:off x="535548" y="5874871"/>
          <a:ext cx="11178232" cy="8890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개정된 「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민간임대주택법」과의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통일성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임대료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5%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증액 제한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 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주택 임대차계약을 체결하거나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기존계약을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갱신하는 분부터 적용</a:t>
                      </a:r>
                    </a:p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임대료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전환비율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 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전환하는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70.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분리과세 주택임대소득에 대한 임대료 증액 제한 요건 명확화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호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777103"/>
              </p:ext>
            </p:extLst>
          </p:nvPr>
        </p:nvGraphicFramePr>
        <p:xfrm>
          <a:off x="535548" y="1119353"/>
          <a:ext cx="11178232" cy="4397203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3620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분리과세 주택임대소득 </a:t>
                      </a:r>
                      <a:r>
                        <a:rPr lang="ko-KR" altLang="en-US" sz="2000" b="1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우대적용</a:t>
                      </a:r>
                      <a:r>
                        <a:rPr lang="ko-KR" altLang="en-US" sz="2000" b="1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요건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</a:t>
                      </a: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원칙</a:t>
                      </a: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1600" b="0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필요경비율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50%, 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기본공제 </a:t>
                      </a: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200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(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우대</a:t>
                      </a: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1600" b="0" kern="0" spc="-1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필요경비율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60%, 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기본공제 </a:t>
                      </a:r>
                      <a:r>
                        <a:rPr lang="en-US" altLang="ko-KR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400</a:t>
                      </a:r>
                      <a:r>
                        <a:rPr lang="ko-KR" altLang="en-US" sz="1600" b="0" kern="0" spc="-1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만원</a:t>
                      </a:r>
                      <a:endParaRPr lang="ko-KR" altLang="en-US" sz="1200" b="0" kern="0" spc="-1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-10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10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임대료</a:t>
                      </a:r>
                      <a:r>
                        <a:rPr lang="en-US" altLang="ko-KR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임대보증금</a:t>
                      </a:r>
                      <a:r>
                        <a:rPr lang="en-US" altLang="ko-KR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증액제한</a:t>
                      </a:r>
                      <a:r>
                        <a:rPr lang="ko-KR" altLang="en-US" sz="2400" b="1" kern="0" spc="-1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1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요건보완</a:t>
                      </a:r>
                      <a:endParaRPr lang="ko-KR" altLang="en-US" sz="2400" b="1" kern="0" spc="-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063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사업자등록 및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임대등록한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공공지원민간임대주택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장기일반민간임대주택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단기민간임대주택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-1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6025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임대보증금⋅임대료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증액 제한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임대료 증액 제한 명확화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231332"/>
                  </a:ext>
                </a:extLst>
              </a:tr>
              <a:tr h="160250">
                <a:tc>
                  <a:txBody>
                    <a:bodyPr/>
                    <a:lstStyle/>
                    <a:p>
                      <a:pPr marL="1187450" marR="0" lvl="2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 증가율이 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5% 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이하일 것</a:t>
                      </a:r>
                      <a:endParaRPr kumimoji="0" lang="ko-KR" altLang="en-US" sz="12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증가율이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5%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이하일 것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 기준 삭제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5539241"/>
                  </a:ext>
                </a:extLst>
              </a:tr>
              <a:tr h="781915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  <a:p>
                      <a:pPr marL="1023938" marR="0" lvl="2" indent="-109538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023938" marR="0" lvl="2" indent="-109538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유권해석상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임대기간 </a:t>
                      </a: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중 임대료 증액이 없었던 경우 </a:t>
                      </a: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전 임대료의 </a:t>
                      </a: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5% </a:t>
                      </a:r>
                      <a:r>
                        <a:rPr kumimoji="0" lang="ko-KR" altLang="en-US" sz="1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범위내에서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증액 가능</a:t>
                      </a:r>
                      <a:endParaRPr lang="ko-KR" altLang="en-US" sz="1400" b="1" kern="0" spc="-100" baseline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임대계약 체결 또는 임대료 증액 후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재증액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불가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임대보증금과 월 임대료 전환은 「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민간임대주택법」을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준용</a:t>
                      </a:r>
                    </a:p>
                    <a:p>
                      <a:pPr marL="1657350" marR="0" lvl="3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「민간임대주택법」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§44④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601928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81662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개정세법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154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ONE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3B96624-AA2B-41DB-85F8-93A97D069AE5}"/>
              </a:ext>
            </a:extLst>
          </p:cNvPr>
          <p:cNvSpPr/>
          <p:nvPr/>
        </p:nvSpPr>
        <p:spPr>
          <a:xfrm>
            <a:off x="6642100" y="4102100"/>
            <a:ext cx="5549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Ⅰ. </a:t>
            </a:r>
            <a:r>
              <a:rPr kumimoji="1" lang="ko-KR" altLang="en-US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소득세법 관련분야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Ⅱ. 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공통세법 분야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Ⅲ. </a:t>
            </a:r>
            <a:r>
              <a:rPr kumimoji="1" lang="ko-KR" altLang="en-US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기타세법 분야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65907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2019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382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납부지연에 대한 행정상 제재 일원화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‘</a:t>
                      </a: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20.1.1. 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납세의무 성립하는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690648" y="188818"/>
            <a:ext cx="95013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en-US" altLang="ko-KR" sz="2400" b="1" dirty="0">
                <a:latin typeface="나눔스퀘어OTF ExtraBold" pitchFamily="34" charset="-127"/>
                <a:ea typeface="나눔스퀘어OTF ExtraBold" pitchFamily="34" charset="-127"/>
              </a:rPr>
              <a:t>1. </a:t>
            </a:r>
            <a:r>
              <a:rPr lang="ko-KR" altLang="en-US" sz="2400" b="1" dirty="0" err="1">
                <a:latin typeface="나눔스퀘어OTF ExtraBold" pitchFamily="34" charset="-127"/>
                <a:ea typeface="나눔스퀘어OTF ExtraBold" pitchFamily="34" charset="-127"/>
              </a:rPr>
              <a:t>납부불성실가산세와</a:t>
            </a:r>
            <a:r>
              <a:rPr lang="ko-KR" altLang="en-US" sz="2400" b="1" dirty="0">
                <a:latin typeface="나눔스퀘어OTF ExtraBold" pitchFamily="34" charset="-127"/>
                <a:ea typeface="나눔스퀘어OTF ExtraBold" pitchFamily="34" charset="-127"/>
              </a:rPr>
              <a:t> 가산금제도 통합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국징법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21)</a:t>
            </a:r>
            <a:endParaRPr lang="ko-KR" altLang="en-US" sz="24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8B0B333B-8020-4BE7-A5A9-25F96BA74D0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114234"/>
          <a:ext cx="11178232" cy="4475162"/>
        </p:xfrm>
        <a:graphic>
          <a:graphicData uri="http://schemas.openxmlformats.org/drawingml/2006/table">
            <a:tbl>
              <a:tblPr/>
              <a:tblGrid>
                <a:gridCol w="485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6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793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230">
                <a:tc>
                  <a:txBody>
                    <a:bodyPr/>
                    <a:lstStyle/>
                    <a:p>
                      <a:pPr marL="285750" marR="0" indent="-28575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 </a:t>
                      </a:r>
                      <a:r>
                        <a:rPr lang="ko-KR" altLang="en-US" sz="1800" b="1" kern="0" spc="-7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세금미납에 대한 금전적 제재</a:t>
                      </a:r>
                      <a:endParaRPr lang="ko-KR" altLang="en-US" sz="1800" b="1" kern="0" spc="-8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381000" marR="0" indent="-38100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ㅇ </a:t>
                      </a:r>
                      <a:r>
                        <a:rPr lang="en-US" altLang="ko-KR" sz="1800" kern="0" spc="-2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800" kern="0" spc="-2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납부고지 전</a:t>
                      </a:r>
                      <a:r>
                        <a:rPr lang="en-US" altLang="ko-KR" sz="1800" kern="0" spc="-2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: </a:t>
                      </a:r>
                      <a:r>
                        <a:rPr lang="ko-KR" altLang="en-US" sz="1800" kern="0" spc="-20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납부불성실가산세</a:t>
                      </a:r>
                      <a:r>
                        <a:rPr lang="ko-KR" altLang="en-US" sz="1800" kern="0" spc="-2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ⓐ</a:t>
                      </a:r>
                      <a:r>
                        <a:rPr lang="en-US" altLang="ko-KR" sz="1800" kern="0" spc="-20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endParaRPr lang="ko-KR" altLang="en-US" sz="1800" kern="0" spc="-20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347980" marR="0" lvl="0" indent="-34798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15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 =  </a:t>
                      </a:r>
                      <a:r>
                        <a:rPr lang="ko-KR" altLang="en-US" sz="1600" b="1" kern="0" spc="-15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미납세액</a:t>
                      </a:r>
                      <a:r>
                        <a:rPr lang="en-US" altLang="ko-KR" sz="1600" b="1" kern="0" spc="-15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× (</a:t>
                      </a:r>
                      <a:r>
                        <a:rPr lang="ko-KR" altLang="en-US" sz="1600" b="1" kern="0" spc="-15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납부기한의 다음날 ∼ 자진납부일 또는 </a:t>
                      </a:r>
                      <a:endParaRPr lang="en-US" altLang="ko-KR" sz="1600" b="1" kern="0" spc="-15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347980" marR="0" lvl="0" indent="-34798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15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      </a:t>
                      </a:r>
                      <a:r>
                        <a:rPr lang="ko-KR" altLang="en-US" sz="1600" b="1" kern="0" spc="-15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납부고지일</a:t>
                      </a:r>
                      <a:r>
                        <a:rPr lang="en-US" altLang="ko-KR" sz="1600" b="1" kern="0" spc="-15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× 1</a:t>
                      </a:r>
                      <a:r>
                        <a:rPr lang="ko-KR" altLang="en-US" sz="1600" b="1" kern="0" spc="-15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 </a:t>
                      </a:r>
                      <a:r>
                        <a:rPr lang="en-US" altLang="ko-KR" sz="1600" b="1" kern="0" spc="-15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0.03%</a:t>
                      </a:r>
                      <a:endParaRPr lang="ko-KR" altLang="en-US" sz="1600" b="1" kern="0" spc="-15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381000" marR="0" indent="-38100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ㅇ </a:t>
                      </a:r>
                      <a:r>
                        <a:rPr lang="en-US" altLang="ko-KR" sz="1800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800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납부고지 후</a:t>
                      </a:r>
                      <a:r>
                        <a:rPr lang="en-US" altLang="ko-KR" sz="1800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: </a:t>
                      </a:r>
                      <a:r>
                        <a:rPr lang="ko-KR" altLang="en-US" sz="1800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가산금</a:t>
                      </a:r>
                      <a:r>
                        <a:rPr lang="en-US" altLang="ko-KR" sz="1800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443230" marR="0" lvl="0" indent="-44323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= (</a:t>
                      </a: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미납세액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× 3%)(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ⓑ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 </a:t>
                      </a: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매 </a:t>
                      </a:r>
                      <a:r>
                        <a:rPr lang="en-US" altLang="ko-KR" sz="1600" b="1" kern="0" spc="-3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개월마다 월 </a:t>
                      </a:r>
                      <a:r>
                        <a:rPr lang="en-US" altLang="ko-KR" sz="1600" b="1" kern="0" spc="-3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1.2%(</a:t>
                      </a:r>
                      <a:r>
                        <a:rPr lang="ko-KR" altLang="en-US" sz="1600" b="1" kern="0" spc="-3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ⓒ</a:t>
                      </a:r>
                      <a:r>
                        <a:rPr lang="en-US" altLang="ko-KR" sz="1600" b="1" kern="0" spc="-3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endParaRPr lang="ko-KR" altLang="en-US" sz="1800" b="1" kern="0" spc="-3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-9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-9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납부지연가산세</a:t>
                      </a:r>
                      <a:r>
                        <a:rPr lang="en-US" altLang="ko-KR" sz="2400" b="1" kern="0" spc="-9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400" b="1" kern="0" spc="-9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①</a:t>
                      </a:r>
                      <a:r>
                        <a:rPr lang="en-US" altLang="ko-KR" sz="2400" b="1" kern="0" spc="-9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</a:t>
                      </a:r>
                      <a:r>
                        <a:rPr lang="ko-KR" altLang="en-US" sz="2400" b="1" kern="0" spc="-9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②</a:t>
                      </a:r>
                      <a:r>
                        <a:rPr lang="en-US" altLang="ko-KR" sz="2400" b="1" kern="0" spc="-9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r>
                        <a:rPr lang="ko-KR" altLang="en-US" sz="2400" b="1" kern="0" spc="-9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로 </a:t>
                      </a:r>
                      <a:r>
                        <a:rPr lang="ko-KR" altLang="en-US" sz="2400" b="1" kern="0" spc="-9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통합</a:t>
                      </a:r>
                    </a:p>
                    <a:p>
                      <a:pPr marL="838200" marR="0" lvl="1" indent="-38100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① </a:t>
                      </a:r>
                      <a:r>
                        <a:rPr lang="ko-KR" altLang="en-US" sz="2000" b="1" kern="0" spc="-8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지연이자 성격</a:t>
                      </a:r>
                      <a:r>
                        <a:rPr lang="en-US" altLang="ko-KR" sz="2000" b="1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ⓐ</a:t>
                      </a:r>
                      <a:r>
                        <a:rPr lang="en-US" altLang="ko-KR" sz="2000" b="1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+</a:t>
                      </a:r>
                      <a:r>
                        <a:rPr lang="ko-KR" altLang="en-US" sz="2000" b="1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ⓒ</a:t>
                      </a:r>
                      <a:r>
                        <a:rPr lang="en-US" altLang="ko-KR" sz="2000" b="1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r>
                        <a:rPr lang="ko-KR" altLang="en-US" sz="2000" b="1" kern="0" spc="-8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은 통합</a:t>
                      </a:r>
                    </a:p>
                    <a:p>
                      <a:pPr marL="1262380" marR="0" lvl="2" indent="-34798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=</a:t>
                      </a:r>
                      <a:r>
                        <a:rPr lang="en-US" altLang="ko-KR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미납세액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× 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납부기한의 다음날 ∼ 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납부일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</a:p>
                    <a:p>
                      <a:pPr marL="1262380" marR="0" lvl="2" indent="-34798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× 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 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0.025%</a:t>
                      </a:r>
                      <a:endParaRPr lang="ko-KR" altLang="en-US" sz="2000" b="1" kern="0" spc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838200" marR="0" lvl="1" indent="-381000" algn="l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9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② </a:t>
                      </a:r>
                      <a:r>
                        <a:rPr lang="ko-KR" altLang="en-US" sz="2000" b="1" kern="0" spc="-9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체납에 대한 제재</a:t>
                      </a:r>
                      <a:r>
                        <a:rPr lang="en-US" altLang="ko-KR" sz="2000" b="1" kern="0" spc="-9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-9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ⓑ</a:t>
                      </a:r>
                      <a:r>
                        <a:rPr lang="en-US" altLang="ko-KR" sz="2000" b="1" kern="0" spc="-9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r>
                        <a:rPr lang="ko-KR" altLang="en-US" sz="2000" b="1" kern="0" spc="-9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는 유지</a:t>
                      </a:r>
                      <a:endParaRPr lang="ko-KR" altLang="en-US" sz="2000" b="1" kern="0" spc="-12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1295400" marR="0" lvl="2" indent="-3810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= </a:t>
                      </a:r>
                      <a:r>
                        <a:rPr lang="ko-KR" altLang="en-US" sz="2000" b="1" kern="0" spc="-4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납부고지 후 미납세액</a:t>
                      </a:r>
                      <a:r>
                        <a:rPr lang="ko-KR" altLang="en-US" sz="2000" b="1" kern="0" spc="-11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kern="0" spc="-11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× 3%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956709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63081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기한 후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신고자에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대해서도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자기시정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기회 부여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경정청구 또는 수정신고 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기한 후 신고한 자에 대한 경정청구 및 수정신고 허용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580136"/>
              </p:ext>
            </p:extLst>
          </p:nvPr>
        </p:nvGraphicFramePr>
        <p:xfrm>
          <a:off x="535548" y="1119353"/>
          <a:ext cx="11178232" cy="357300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938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경정청구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감액 신청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및 수정신고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증액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신고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가능한 자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경정청구 및 수정신고 대상자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316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과세표준신고서를 법정신고기한까지 제출한 자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101687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기한 후 신고한 자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649793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38087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조속한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자기시정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유도 및 납세자 부담 경감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기한 후 신고하는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기한 후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신고시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무신고 가산세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감면율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조정 및 세분화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30407"/>
              </p:ext>
            </p:extLst>
          </p:nvPr>
        </p:nvGraphicFramePr>
        <p:xfrm>
          <a:off x="535548" y="1119353"/>
          <a:ext cx="11178232" cy="4500292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4974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기한 후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신고시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무신고가산세 감면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기한 후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신고시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무신고가산세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감면율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조정 </a:t>
                      </a:r>
                      <a:endParaRPr lang="en-US" altLang="ko-KR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및 세분화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316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법정신고기한 경과 후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- 1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 ：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- 1~6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이내：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20% 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1~3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- 3~6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628171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870565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73096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조속한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자기시정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유도 및 납세자 부담 경감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수정신고하는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수정신고시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과소신고 가산세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감면율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조정 및 세분화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651992"/>
              </p:ext>
            </p:extLst>
          </p:nvPr>
        </p:nvGraphicFramePr>
        <p:xfrm>
          <a:off x="535548" y="1119353"/>
          <a:ext cx="11178232" cy="4825232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165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수정신고시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과소신고⋅초과환급신고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가산세 감면*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수정신고시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가산세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감면율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조정 및 세분화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644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법정신고기한 경과 후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- 6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이내：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- 6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~1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이내：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20%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- 1~2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년이내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10%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  <a:endParaRPr kumimoji="0" lang="en-US" altLang="ko-KR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다만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과세관청이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과세표준⋅세액을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경정할 것을 미리 알고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수정신고시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감면 배제</a:t>
                      </a: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법정신고기한 경과 후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90%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1~3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75%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3~6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~2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10%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63309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20289"/>
              </p:ext>
            </p:extLst>
          </p:nvPr>
        </p:nvGraphicFramePr>
        <p:xfrm>
          <a:off x="535548" y="5676565"/>
          <a:ext cx="11178232" cy="11023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시중은행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1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년 만기 정기예금 평균 수신금리 고려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 개정 규칙 시행 이후 국세환급금을 지급하는 분부터 적용</a:t>
                      </a:r>
                      <a:endParaRPr lang="en-US" altLang="ko-KR" sz="140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  <a:p>
                      <a:pPr marL="981075" indent="-981075"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경과조치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: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국세환급가산금 기산일이 규칙 시행 전인 경우로서 시행 이후 국세환급가산금을 지급 또는 충당하는 경우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,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규칙 시행 전에 경과한 기간에 대해서는 종전 이자율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(2.1%)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적용</a:t>
                      </a:r>
                      <a:endParaRPr lang="en-US" altLang="ko-KR" sz="140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국세환급가산금 이자율 하향 조정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979509"/>
              </p:ext>
            </p:extLst>
          </p:nvPr>
        </p:nvGraphicFramePr>
        <p:xfrm>
          <a:off x="535548" y="1119353"/>
          <a:ext cx="11178232" cy="3705208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887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국세환급가산금 이자율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국세환급가산금 이자율 하향 조정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3716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연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2.1%*</a:t>
                      </a:r>
                    </a:p>
                    <a:p>
                      <a:pPr marL="1035050" marR="0" lvl="2" indent="-1206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시중은행의 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만기 정기예금 평균 수신금리를 고려하여 결정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연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1.8%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1707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962003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조속한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국세환급금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지급 유도를 통한 납세자 권익 보호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국세환급금을 지급하는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국세환급금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지연지급시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국세환급가산금 이자율 상향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042850"/>
              </p:ext>
            </p:extLst>
          </p:nvPr>
        </p:nvGraphicFramePr>
        <p:xfrm>
          <a:off x="535548" y="1119353"/>
          <a:ext cx="11178232" cy="4460368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7683">
                <a:tc>
                  <a:txBody>
                    <a:bodyPr/>
                    <a:lstStyle/>
                    <a:p>
                      <a:pPr marL="273050" marR="0" indent="-27305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73050" marR="0" indent="-27305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0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0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 설</a:t>
                      </a:r>
                      <a:r>
                        <a:rPr lang="en-US" altLang="ko-KR" sz="2000" b="0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2000" b="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4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국세환급금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지연지급시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국세환급가산금 이자율 상향 적용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066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조세불복 인용 확정일로부터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이후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국세환급금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지급시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국세환급가산금 이자율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1.5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배 적용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07178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16100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세무조사에 따른 과세 불확실성 조기 해소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세무조사에 착수하는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세무조사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결과통지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제도 보완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59732"/>
              </p:ext>
            </p:extLst>
          </p:nvPr>
        </p:nvGraphicFramePr>
        <p:xfrm>
          <a:off x="535548" y="1119353"/>
          <a:ext cx="11178232" cy="4806895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237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세무조사 결과 통지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45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기한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세무조사를 마친 날부터 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일*이내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소재 불분명 등으로 </a:t>
                      </a:r>
                      <a:r>
                        <a:rPr kumimoji="0" lang="ko-KR" altLang="en-US" sz="16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공시송달시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40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96355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결과통지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사항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세무조사 대상 세목 및 과세기간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과세표준⋅세액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및 </a:t>
                      </a:r>
                      <a:r>
                        <a:rPr kumimoji="0" lang="ko-KR" altLang="en-US" sz="16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산출근거</a:t>
                      </a:r>
                      <a:endParaRPr kumimoji="0" lang="ko-KR" altLang="en-US" sz="16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과세전적부심사 청구 가능 사실 등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009099"/>
                  </a:ext>
                </a:extLst>
              </a:tr>
              <a:tr h="1358622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다음 사유에 해당하고 납세자가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동의시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해당 부분을 제외한 세무조사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결과통지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부분 </a:t>
                      </a:r>
                      <a:r>
                        <a:rPr kumimoji="0" lang="ko-KR" altLang="en-US" sz="20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결과통지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허용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국외자료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수집⋅제출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또는 상호합의절차 개시에 따라 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외국 과세기관과의 협의 진행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기재부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또는 국세청에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세법해석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질의 절차 진행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476356"/>
                  </a:ext>
                </a:extLst>
              </a:tr>
              <a:tr h="756668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위 사유가 소멸된 경우 그 날로부터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이내에 부분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285750" marR="0" lvl="0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결과통지한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부분 이외에 대한 조사결과를 통지하여야 함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252218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89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912844" y="2203375"/>
            <a:ext cx="895758" cy="1370663"/>
            <a:chOff x="5728770" y="2491787"/>
            <a:chExt cx="895758" cy="1370663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2491787"/>
              <a:ext cx="121187" cy="1370663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2879739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87626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700130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과세관청의 부과처분 시점에 따라 국세징수권의 소멸시효가 달라지는 문제해결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신고 또는 고지하는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국세징수권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소멸시효 관련 국세 산정기준 보완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42268"/>
              </p:ext>
            </p:extLst>
          </p:nvPr>
        </p:nvGraphicFramePr>
        <p:xfrm>
          <a:off x="535548" y="1119353"/>
          <a:ext cx="11178232" cy="4123848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081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국세징수권의 소멸시효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소멸시효 관련 국세 산정기준 보완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609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이상의 국세：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endParaRPr kumimoji="0" lang="en-US" altLang="ko-KR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그 외의 국세：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344057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국세에서 가산세는 제외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90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912844" y="2688115"/>
            <a:ext cx="895758" cy="1035586"/>
            <a:chOff x="5728770" y="3031612"/>
            <a:chExt cx="895758" cy="1035586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3031612"/>
              <a:ext cx="121187" cy="1035586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3243298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176588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595406"/>
              </p:ext>
            </p:extLst>
          </p:nvPr>
        </p:nvGraphicFramePr>
        <p:xfrm>
          <a:off x="535548" y="5885888"/>
          <a:ext cx="11178232" cy="8890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현행 규정의 불합리 개선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가산할 국세의 납세의무가 성립하는 분부터 적용</a:t>
                      </a:r>
                      <a:endParaRPr lang="en-US" altLang="ko-KR" sz="140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  <a:p>
                      <a:pPr fontAlgn="base"/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○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경과조치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: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전에 국세의 납세의무가 성립한 분에 대한 가산세는 </a:t>
                      </a:r>
                      <a:r>
                        <a:rPr lang="ko-KR" altLang="en-US" sz="1400" dirty="0" err="1">
                          <a:latin typeface="나눔스퀘어OTF Bold" pitchFamily="34" charset="-127"/>
                          <a:ea typeface="나눔스퀘어OTF Bold" pitchFamily="34" charset="-127"/>
                        </a:rPr>
                        <a:t>종전규정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가산세 납세의무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성립시기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변경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774764"/>
              </p:ext>
            </p:extLst>
          </p:nvPr>
        </p:nvGraphicFramePr>
        <p:xfrm>
          <a:off x="535548" y="1119353"/>
          <a:ext cx="11178232" cy="4640790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541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가산세 납세의무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성립시기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국기법상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가산세에 한해 특례 신설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014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가산할 국세의 납세의무가 성립하는 때</a:t>
                      </a: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무신고가산세 및 과소신고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초과환급신고가산세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법정신고기한이 경과한 때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납부지연가산세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*：법정납부기한 경과 후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일마다 그 날이 경과하는 때</a:t>
                      </a:r>
                    </a:p>
                    <a:p>
                      <a:pPr marL="1023938" marR="0" lvl="2" indent="-109538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다만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납세고지서상 납부기한까지 납부하지 않음에 따른 납부지연가산세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종전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3%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가산금 부분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：납세고지서에 따른 납부기한이 경과하는 때</a:t>
                      </a:r>
                    </a:p>
                    <a:p>
                      <a:pPr marL="1978025" marR="0" lvl="4" indent="-149225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‘출자자의 제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차 납세의무’ 적용 시에는 법정납부기한이 경과하는 때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원천징수납부 등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불성실가산세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：법정납부기한이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경과한 때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그 밖의 가산세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개별세법상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가산세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：가산할 국세의 납세의무가 성립하는 때</a:t>
                      </a:r>
                      <a:endParaRPr kumimoji="0" lang="en-US" altLang="ko-KR" sz="1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43761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294098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납세자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권익구제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강화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경정청구하는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분리과세 소득에 대한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경정청구권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국기법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554744"/>
              </p:ext>
            </p:extLst>
          </p:nvPr>
        </p:nvGraphicFramePr>
        <p:xfrm>
          <a:off x="535548" y="1119353"/>
          <a:ext cx="11178232" cy="4827303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962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납세자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원천징수의무자에 대한 경정청구 허용범위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경정청구 허용범위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472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근로소득 연말정산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사업소득 연말정산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확정신고 예외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공적연금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연말정산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퇴직소득 원천징수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970394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분리과세 이자소득 원천징수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분리과세 배당소득 원천징수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분리과세 연금소득 원천징수</a:t>
                      </a:r>
                    </a:p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분리과세 기타소득 원천징수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1285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92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912844" y="2644046"/>
            <a:ext cx="895758" cy="1145755"/>
            <a:chOff x="5728770" y="3031611"/>
            <a:chExt cx="895758" cy="1145755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3031611"/>
              <a:ext cx="121187" cy="1145755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3298383"/>
              <a:ext cx="774571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390054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068831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「민사집행법」 상 압류금지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기준금액과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일치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2020.2.11.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압류하는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소액 금융재산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급여채권의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압류금지 기준금액 상향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국징령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36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229429"/>
              </p:ext>
            </p:extLst>
          </p:nvPr>
        </p:nvGraphicFramePr>
        <p:xfrm>
          <a:off x="535548" y="1119353"/>
          <a:ext cx="11178232" cy="4200967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962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체납자 재산 중 압류금지 대상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압류금지 기준금액 상향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472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소액금융재산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예금⋅적금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</a:p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：각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150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만원* 미만</a:t>
                      </a:r>
                    </a:p>
                    <a:p>
                      <a:pPr marL="1035050" marR="0" lvl="2" indent="-1206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표준가구의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최저생계비를 고려하여 대통령령으로 정하는 금액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35591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급여채권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총액의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1/2</a:t>
                      </a:r>
                    </a:p>
                    <a:p>
                      <a:pPr marL="715963" marR="0" lvl="1" indent="-1206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(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급여의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1/2) &lt; 150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만원인 경우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150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만원을 압류금지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12853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93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5912844" y="2644046"/>
            <a:ext cx="2790481" cy="2346595"/>
            <a:chOff x="5728770" y="3031611"/>
            <a:chExt cx="2790481" cy="2346595"/>
          </a:xfrm>
        </p:grpSpPr>
        <p:sp>
          <p:nvSpPr>
            <p:cNvPr id="10" name="오른쪽 대괄호 9"/>
            <p:cNvSpPr/>
            <p:nvPr/>
          </p:nvSpPr>
          <p:spPr>
            <a:xfrm>
              <a:off x="5728770" y="3031611"/>
              <a:ext cx="121187" cy="2346595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849957" y="3926341"/>
              <a:ext cx="2669294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○ 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150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만원 → </a:t>
              </a:r>
              <a:r>
                <a:rPr lang="en-US" altLang="ko-KR" sz="2000" b="1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185</a:t>
              </a:r>
              <a:r>
                <a:rPr lang="ko-KR" altLang="en-US" sz="2000" b="1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만원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518899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악의적 고액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상습체납자에 대한 감치 신청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국징법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국징령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786348"/>
              </p:ext>
            </p:extLst>
          </p:nvPr>
        </p:nvGraphicFramePr>
        <p:xfrm>
          <a:off x="535548" y="1119353"/>
          <a:ext cx="11178232" cy="4783923"/>
        </p:xfrm>
        <a:graphic>
          <a:graphicData uri="http://schemas.openxmlformats.org/drawingml/2006/table">
            <a:tbl>
              <a:tblPr/>
              <a:tblGrid>
                <a:gridCol w="126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악의적 고액</a:t>
                      </a:r>
                      <a:r>
                        <a:rPr lang="en-US" altLang="ko-KR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상습체납자에 대한 감치 신청</a:t>
                      </a:r>
                      <a:endParaRPr lang="ko-KR" altLang="en-US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609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대상자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다음 요건을 모두 충족한 자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ⅰ)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국세를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회이상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체납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체납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년경과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체납액 합계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억원이상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ⅱ)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체납국세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납부능력이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있음에도 불구하고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정당한 사유 없이 체납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무재산으로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인해 체납한 자는 동 요건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불충족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→ 감치 대상자 아님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ⅲ)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국세정보위원회* 의결로 감치 필요성 인정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위원장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민간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),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내부위원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명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민간위원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명등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11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명으로 구성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절차*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국세청장의 감치 신청 → 검사의 감치 청구 → 법원의 결정 → 체납자를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이내 유치장 등에 유치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과태료고액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․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상습체납자에대한감치규정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「질서위반행위규제법」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§54)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준용</a:t>
                      </a:r>
                      <a:endParaRPr kumimoji="0" lang="en-US" altLang="ko-KR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344057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06250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고액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상습 체납자에 대한 제재의 실효성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체납하는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악의적 고액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상습체납자에 대한 감치 신청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국징법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국징령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90438"/>
              </p:ext>
            </p:extLst>
          </p:nvPr>
        </p:nvGraphicFramePr>
        <p:xfrm>
          <a:off x="535548" y="1119353"/>
          <a:ext cx="11178232" cy="4000769"/>
        </p:xfrm>
        <a:graphic>
          <a:graphicData uri="http://schemas.openxmlformats.org/drawingml/2006/table">
            <a:tbl>
              <a:tblPr/>
              <a:tblGrid>
                <a:gridCol w="126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490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기본권 보호 조치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동일한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체납사실로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인한 재차 감치 신청 금지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국세청장은 감치 신청 전 체납자에게 다음의 절차에 따라 의견진술 기회 부여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ⅰ) 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사전통지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감치 요건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감치기간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 감치 관련사항을 서면으로 당사자에게 통지 및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이상의 기간을 정하여 체납자에게 의견진술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신청기회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부여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ⅱ) 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의견진술 신청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의견을 진술하고자 하는 체납자는 국세청장에게 의견진술 신청서 제출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ⅲ) 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의견진술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국세정보위원회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회의개최일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전까지 회의개최 사실 통지 및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회의시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의견진술 기회 부여</a:t>
                      </a:r>
                      <a:endParaRPr kumimoji="0" lang="en-US" altLang="ko-K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6091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kern="0" spc="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1344057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068374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8345738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개정세법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154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ONE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3B96624-AA2B-41DB-85F8-93A97D069AE5}"/>
              </a:ext>
            </a:extLst>
          </p:cNvPr>
          <p:cNvSpPr/>
          <p:nvPr/>
        </p:nvSpPr>
        <p:spPr>
          <a:xfrm>
            <a:off x="6642100" y="4102100"/>
            <a:ext cx="5549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Ⅰ. </a:t>
            </a:r>
            <a:r>
              <a:rPr kumimoji="1" lang="ko-KR" altLang="en-US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소득세법 관련분야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Ⅱ. </a:t>
            </a:r>
            <a:r>
              <a:rPr kumimoji="1" lang="ko-KR" altLang="en-US" sz="2400" dirty="0">
                <a:solidFill>
                  <a:schemeClr val="accent3">
                    <a:lumMod val="7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공통세법 분야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Ⅲ. 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기타세법 분야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01627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영세개인사업자의 체납액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징수특례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보완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920278"/>
              </p:ext>
            </p:extLst>
          </p:nvPr>
        </p:nvGraphicFramePr>
        <p:xfrm>
          <a:off x="535548" y="1119353"/>
          <a:ext cx="11178232" cy="4663801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55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체납액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납부의무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소멸 특례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(§99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영세사업자의 체납액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징수특례</a:t>
                      </a:r>
                      <a:endParaRPr lang="ko-KR" altLang="en-US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적용대상자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아래 요건 모두 충족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’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17.12.31. 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이전 최종 폐업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’</a:t>
                      </a:r>
                      <a:r>
                        <a:rPr kumimoji="0" lang="en-US" altLang="ko-KR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18.1.1.∼’18.12.31. </a:t>
                      </a: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기간 중 재기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③ 수입금액이 성실신고확인 대상 금액 기준 미만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④ 선의의 체납자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적용대상자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아래 요건 모두 충족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19.12.31.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이전 최종 폐업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20.1.1.∼’22.12.31.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까지 재기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③ 수입금액이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미만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④ 선의의 체납자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671289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⑤ 소액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체납자：체납액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이하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723945"/>
                  </a:ext>
                </a:extLst>
              </a:tr>
              <a:tr h="649567"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⑥ 기존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소멸특례를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적용받지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않은 자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12017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84064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영세자영업자의 성실한 재기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2020.1.1. </a:t>
                      </a:r>
                      <a:r>
                        <a:rPr lang="ko-KR" altLang="en-US" sz="140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이후 신청하는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영세개인사업자의 체납액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징수특례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보완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9)</a:t>
            </a:r>
            <a:endParaRPr lang="ko-KR" altLang="en-US" sz="12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974932"/>
              </p:ext>
            </p:extLst>
          </p:nvPr>
        </p:nvGraphicFramePr>
        <p:xfrm>
          <a:off x="535548" y="1119353"/>
          <a:ext cx="11178232" cy="4570461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70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재기요건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사업자등록 신청</a:t>
                      </a:r>
                      <a:endParaRPr kumimoji="0" lang="en-US" altLang="ko-KR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취업하여 신청일 현재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이상 근무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재기요건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사업자등록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신청후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이상 사업을 계속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4737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적용대상 체납액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’17.6.30.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기준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징수곤란한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체납액</a:t>
                      </a:r>
                    </a:p>
                    <a:p>
                      <a:pPr marL="1187450" marR="0" lvl="2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전체 체납액 중 최대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적용대상 체납액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’19.7.25.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기준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징수곤란한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체납액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&lt;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삭 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59177"/>
                  </a:ext>
                </a:extLst>
              </a:tr>
              <a:tr h="671289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특례 내용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023938" marR="0" lvl="2" indent="-109538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체납국세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본세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가산세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및 가산금 </a:t>
                      </a:r>
                      <a:r>
                        <a:rPr kumimoji="0" lang="ko-KR" altLang="en-US" sz="1800" b="0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납부의무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소멸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특례 내용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가산금 면제 및 신청일 이후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미부과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200150" marR="0" lvl="2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최대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체납국세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분할납부 허용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352172"/>
                  </a:ext>
                </a:extLst>
              </a:tr>
              <a:tr h="67129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신청기간</a:t>
                      </a:r>
                      <a:r>
                        <a:rPr kumimoji="0" lang="en-US" altLang="ko-KR" sz="1800" b="0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’18.1.1.∼’19.12.31.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신청기간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’20.1.1.∼’23.12.31.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26456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026355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해외주재원에 지급하는 인건비 세제지원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개시하는 사업연도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99835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중소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중견기업이 해외법인 주재원에 지급한 인건비 손금산입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법령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19)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99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1584"/>
          <a:ext cx="11178234" cy="4794033"/>
        </p:xfrm>
        <a:graphic>
          <a:graphicData uri="http://schemas.openxmlformats.org/drawingml/2006/table">
            <a:tbl>
              <a:tblPr/>
              <a:tblGrid>
                <a:gridCol w="4824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71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손금의 범위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손금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필요경비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산입한도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상향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0501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원칙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그 법인의 사업과 관련하여 발생하거나 지출된 손실 또는 비용으로서 일반적으로 인정되는 통상적인 것이거나 수익과 직접 관련된 것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527642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범위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판매한 상품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제품에 대한 원료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매입가액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및 부대비용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22300" marR="0" lvl="1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해외 주재원 인건비 포함</a:t>
                      </a:r>
                    </a:p>
                    <a:p>
                      <a:pPr marL="622300" marR="0" lvl="1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397032"/>
                  </a:ext>
                </a:extLst>
              </a:tr>
              <a:tr h="527642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인건비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22300" marR="0" lvl="1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내국법인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중소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중견기업에 한정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 해외법인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(100% 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출자한 법인으로 한정</a:t>
                      </a:r>
                      <a:r>
                        <a:rPr kumimoji="0" lang="en-US" altLang="ko-KR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에 파견한 주재원에게 지급한 </a:t>
                      </a:r>
                      <a:r>
                        <a:rPr kumimoji="0" lang="ko-KR" altLang="en-US" sz="2000" b="1" i="0" u="sng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인건비</a:t>
                      </a:r>
                      <a:r>
                        <a:rPr kumimoji="0" lang="ko-KR" altLang="en-US" sz="20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</a:t>
                      </a:r>
                    </a:p>
                    <a:p>
                      <a:pPr marL="1079500" marR="0" lvl="2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내국법인 및 해외법인이 해당 주재원에 지급한 인건비 총액의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미만으로 지급한 경우로 한정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081567"/>
                  </a:ext>
                </a:extLst>
              </a:tr>
              <a:tr h="491220">
                <a:tc>
                  <a:txBody>
                    <a:bodyPr/>
                    <a:lstStyle/>
                    <a:p>
                      <a:pPr marL="600075" marR="0" lvl="1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유무형자산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감가상각비 등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22300" marR="0" lvl="1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684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15935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공모리츠⋅부동산펀드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배당소득 분리과세 특례 신설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87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100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887389"/>
              </p:ext>
            </p:extLst>
          </p:nvPr>
        </p:nvGraphicFramePr>
        <p:xfrm>
          <a:off x="535548" y="1119353"/>
          <a:ext cx="11178232" cy="4741136"/>
        </p:xfrm>
        <a:graphic>
          <a:graphicData uri="http://schemas.openxmlformats.org/drawingml/2006/table">
            <a:tbl>
              <a:tblPr/>
              <a:tblGrid>
                <a:gridCol w="126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659">
                <a:tc>
                  <a:txBody>
                    <a:bodyPr/>
                    <a:lstStyle/>
                    <a:p>
                      <a:pPr marL="273050" marR="0" indent="-27305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&lt;</a:t>
                      </a:r>
                      <a:r>
                        <a:rPr lang="ko-KR" altLang="en-US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 설</a:t>
                      </a:r>
                      <a:r>
                        <a:rPr lang="en-US" altLang="ko-KR" sz="2000" b="1" kern="0" spc="0" dirty="0">
                          <a:solidFill>
                            <a:srgbClr val="FF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&gt;</a:t>
                      </a:r>
                      <a:endParaRPr lang="ko-KR" altLang="en-US" sz="1200" b="0" kern="0" spc="0" dirty="0">
                        <a:solidFill>
                          <a:srgbClr val="FF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공모리츠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부동산펀드 배당소득 분리과세 특례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4738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적용대상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공모리츠⋅부동산펀드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및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재간접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리츠⋅부동산펀드로부터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년간 지급받는 배당소득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과세특례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투자액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 이하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9%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분리과세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사후관리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투자자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3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미만 투자 시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감면세액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추징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원천징수의무자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세수 부족액의 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10%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가산세 부과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추징제외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사유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사망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해외이주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천재지변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취급기관의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영업정지 등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재간접펀드의 일시적 투자자금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운용대상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상품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단기금융상품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자본시장법 시행령 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§241)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 잔존 만기 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 상품</a:t>
                      </a: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양도성 예금증서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어음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단기대출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예치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단기금융집합투자기구의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집합투자증권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단기사채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한도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집합투자재산의 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10% 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이내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2021.12.31.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101686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907906"/>
                  </a:ext>
                </a:extLst>
              </a:tr>
              <a:tr h="136643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549710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공모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리츠⋅부동산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펀드 활성화 지원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배당소득을 지급받는 분부터 적용</a:t>
                      </a:r>
                      <a:endParaRPr kumimoji="1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15443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78340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노인 등 취약계층의 재산형성 지원 및 금융소득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과세형평성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제고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신규로 가입하는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비과세종합저축 과세특례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소득요건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추가 및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적용기한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연장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조특법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82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101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91252"/>
              </p:ext>
            </p:extLst>
          </p:nvPr>
        </p:nvGraphicFramePr>
        <p:xfrm>
          <a:off x="535548" y="1119353"/>
          <a:ext cx="11178232" cy="4638337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693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비과세종합저축 과세특례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소득상위계층 가입 제외 및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적용기한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연장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281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자격요건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65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이상 노인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기초생활보장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수급자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장애인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유공자 등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101686">
                <a:tc>
                  <a:txBody>
                    <a:bodyPr/>
                    <a:lstStyle/>
                    <a:p>
                      <a:pPr marL="258763" marR="0" lvl="0" indent="-258763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0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소득요건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추가</a:t>
                      </a:r>
                    </a:p>
                    <a:p>
                      <a:pPr marL="1085850" marR="0" lvl="2" indent="-1714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직전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개연도 내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회 이상 금융소득 종합과세 대상자 제외</a:t>
                      </a:r>
                    </a:p>
                    <a:p>
                      <a:pPr marL="1536700" marR="0" lvl="3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국세청에서 가입 다음연도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4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월말까지 가입적격여부 확인 후 금융기관을 통해 납세자 통보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납세자는 결과에 대해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14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 이내 이의제기 가능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907906"/>
                  </a:ext>
                </a:extLst>
              </a:tr>
              <a:tr h="50891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2019.12.31.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2020.12.31.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6466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217759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통고처분에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따른 벌금상당액도 벌금형에 준하는 제재임을 고려하여 벌금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-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과태료 이중처벌 가능성 해소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’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19.1.1.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통고처분 하는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통고처분에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따른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벌금상당액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납부 시 해외금융계좌 신고의무불이행 관련 과태료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미부과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규정 신설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국제조세조정에 관한 법률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35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4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102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733591"/>
              </p:ext>
            </p:extLst>
          </p:nvPr>
        </p:nvGraphicFramePr>
        <p:xfrm>
          <a:off x="535548" y="1099164"/>
          <a:ext cx="11178233" cy="4703471"/>
        </p:xfrm>
        <a:graphic>
          <a:graphicData uri="http://schemas.openxmlformats.org/drawingml/2006/table">
            <a:tbl>
              <a:tblPr/>
              <a:tblGrid>
                <a:gridCol w="489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6429">
                  <a:extLst>
                    <a:ext uri="{9D8B030D-6E8A-4147-A177-3AD203B41FA5}">
                      <a16:colId xmlns:a16="http://schemas.microsoft.com/office/drawing/2014/main" val="3783562024"/>
                    </a:ext>
                  </a:extLst>
                </a:gridCol>
                <a:gridCol w="2644048">
                  <a:extLst>
                    <a:ext uri="{9D8B030D-6E8A-4147-A177-3AD203B41FA5}">
                      <a16:colId xmlns:a16="http://schemas.microsoft.com/office/drawing/2014/main" val="3724774774"/>
                    </a:ext>
                  </a:extLst>
                </a:gridCol>
                <a:gridCol w="105232">
                  <a:extLst>
                    <a:ext uri="{9D8B030D-6E8A-4147-A177-3AD203B41FA5}">
                      <a16:colId xmlns:a16="http://schemas.microsoft.com/office/drawing/2014/main" val="3164781904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000">
                <a:tc gridSpan="4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해외금융계좌 신고의무*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불이행시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제재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억원 이상 해외금융계좌를 다음연도 </a:t>
                      </a:r>
                      <a:r>
                        <a:rPr lang="en-US" altLang="ko-KR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r>
                        <a:rPr lang="ko-KR" altLang="en-US" sz="1600" b="1" kern="0" spc="-10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월까지 신고</a:t>
                      </a:r>
                      <a:endParaRPr lang="ko-KR" altLang="en-US" sz="1200" b="0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217">
                <a:tc gridSpan="4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미신고 과태료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7670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신고의무 </a:t>
                      </a:r>
                      <a:r>
                        <a:rPr kumimoji="0" lang="ko-KR" altLang="en-US" sz="11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위반금액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과태료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617723"/>
                  </a:ext>
                </a:extLst>
              </a:tr>
              <a:tr h="114393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 이하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해당금액의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10%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749982"/>
                  </a:ext>
                </a:extLst>
              </a:tr>
              <a:tr h="24295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 ∼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+ 20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초과금액의 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15%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46777"/>
                  </a:ext>
                </a:extLst>
              </a:tr>
              <a:tr h="14573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 초과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6.5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+ 50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초과금액의 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20%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234674"/>
                  </a:ext>
                </a:extLst>
              </a:tr>
              <a:tr h="362124">
                <a:tc gridSpan="4"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형사처벌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미신고금액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):</a:t>
                      </a:r>
                    </a:p>
                    <a:p>
                      <a:pPr marL="730250" marR="0" lvl="1" indent="-14288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미신고금액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13~20% 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벌금 또는 </a:t>
                      </a: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이하 징역</a:t>
                      </a:r>
                      <a:endParaRPr kumimoji="0" lang="ko-KR" altLang="en-US" sz="1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28573"/>
                  </a:ext>
                </a:extLst>
              </a:tr>
              <a:tr h="316889">
                <a:tc gridSpan="4"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형사처벌시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과태료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미부과</a:t>
                      </a:r>
                      <a:endParaRPr kumimoji="0" lang="ko-KR" altLang="en-US" sz="16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30768"/>
                  </a:ext>
                </a:extLst>
              </a:tr>
              <a:tr h="1052098">
                <a:tc gridSpan="4">
                  <a:txBody>
                    <a:bodyPr/>
                    <a:lstStyle/>
                    <a:p>
                      <a:pPr marL="273050" marR="0" lvl="0" indent="-27305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통고처분*에 따른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벌금상당액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납부시에도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079500" marR="0" lvl="2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과태료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미부과</a:t>
                      </a:r>
                      <a:endParaRPr kumimoji="0" lang="ko-KR" alt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657350" marR="0" lvl="3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형사고발 전 벌금상당액을 통고하고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납부시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미고발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79932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50695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해외금융계좌 자진 신고 유도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2020.2.11.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수정신고 또는 기한 후 신고하는 경우부터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6.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해외금융계좌 수정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·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기한 후 신고 시 과태료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감경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확대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국제조세조정에 관한 법률 시행령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51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6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103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978824"/>
              </p:ext>
            </p:extLst>
          </p:nvPr>
        </p:nvGraphicFramePr>
        <p:xfrm>
          <a:off x="535548" y="1099164"/>
          <a:ext cx="11206972" cy="4569216"/>
        </p:xfrm>
        <a:graphic>
          <a:graphicData uri="http://schemas.openxmlformats.org/drawingml/2006/table">
            <a:tbl>
              <a:tblPr/>
              <a:tblGrid>
                <a:gridCol w="489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661">
                  <a:extLst>
                    <a:ext uri="{9D8B030D-6E8A-4147-A177-3AD203B41FA5}">
                      <a16:colId xmlns:a16="http://schemas.microsoft.com/office/drawing/2014/main" val="3783562024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3724774774"/>
                    </a:ext>
                  </a:extLst>
                </a:gridCol>
                <a:gridCol w="39755">
                  <a:extLst>
                    <a:ext uri="{9D8B030D-6E8A-4147-A177-3AD203B41FA5}">
                      <a16:colId xmlns:a16="http://schemas.microsoft.com/office/drawing/2014/main" val="1347371681"/>
                    </a:ext>
                  </a:extLst>
                </a:gridCol>
                <a:gridCol w="105232">
                  <a:extLst>
                    <a:ext uri="{9D8B030D-6E8A-4147-A177-3AD203B41FA5}">
                      <a16:colId xmlns:a16="http://schemas.microsoft.com/office/drawing/2014/main" val="3164781904"/>
                    </a:ext>
                  </a:extLst>
                </a:gridCol>
                <a:gridCol w="743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3685">
                  <a:extLst>
                    <a:ext uri="{9D8B030D-6E8A-4147-A177-3AD203B41FA5}">
                      <a16:colId xmlns:a16="http://schemas.microsoft.com/office/drawing/2014/main" val="1743861403"/>
                    </a:ext>
                  </a:extLst>
                </a:gridCol>
                <a:gridCol w="2138315">
                  <a:extLst>
                    <a:ext uri="{9D8B030D-6E8A-4147-A177-3AD203B41FA5}">
                      <a16:colId xmlns:a16="http://schemas.microsoft.com/office/drawing/2014/main" val="1572679288"/>
                    </a:ext>
                  </a:extLst>
                </a:gridCol>
                <a:gridCol w="1038437">
                  <a:extLst>
                    <a:ext uri="{9D8B030D-6E8A-4147-A177-3AD203B41FA5}">
                      <a16:colId xmlns:a16="http://schemas.microsoft.com/office/drawing/2014/main" val="1553850269"/>
                    </a:ext>
                  </a:extLst>
                </a:gridCol>
              </a:tblGrid>
              <a:tr h="582619">
                <a:tc gridSpan="5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63">
                <a:tc gridSpan="5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해외금융계좌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수정⋅기한후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신고 시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10~70%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과태료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감경</a:t>
                      </a:r>
                      <a:endParaRPr lang="ko-KR" altLang="en-US" sz="1200" b="0" kern="0" spc="-100" baseline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 </a:t>
                      </a:r>
                      <a:r>
                        <a:rPr lang="ko-KR" altLang="en-US" sz="24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과태료 </a:t>
                      </a:r>
                      <a:r>
                        <a:rPr lang="ko-KR" altLang="en-US" sz="2400" b="1" kern="0" spc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감경폭</a:t>
                      </a:r>
                      <a:r>
                        <a:rPr lang="ko-KR" altLang="en-US" sz="24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확대：</a:t>
                      </a:r>
                      <a:r>
                        <a:rPr lang="en-US" altLang="ko-KR" sz="2400" b="1" kern="0" spc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30~90%</a:t>
                      </a:r>
                      <a:endParaRPr lang="ko-KR" altLang="en-US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094">
                <a:tc gridSpan="5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수정신고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수정신고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수정신고일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경감율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(%)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수정신고일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경감율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(%)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617723"/>
                  </a:ext>
                </a:extLst>
              </a:tr>
              <a:tr h="140942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70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90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749982"/>
                  </a:ext>
                </a:extLst>
              </a:tr>
              <a:tr h="24295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~1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~1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70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46777"/>
                  </a:ext>
                </a:extLst>
              </a:tr>
              <a:tr h="242955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~2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~2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3904469"/>
                  </a:ext>
                </a:extLst>
              </a:tr>
              <a:tr h="14573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~4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~4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234674"/>
                  </a:ext>
                </a:extLst>
              </a:tr>
              <a:tr h="266821">
                <a:tc gridSpan="5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기한후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신고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기한후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신고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28573"/>
                  </a:ext>
                </a:extLst>
              </a:tr>
              <a:tr h="131798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5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기한후신고일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경감율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(%)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기한후신고일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경감율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(%)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30768"/>
                  </a:ext>
                </a:extLst>
              </a:tr>
              <a:tr h="284382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5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70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40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90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470575"/>
                  </a:ext>
                </a:extLst>
              </a:tr>
              <a:tr h="174294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5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~6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40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~6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70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0115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5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~1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40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~1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333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30250" marR="0" lvl="1" indent="-2730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05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~2</a:t>
                      </a:r>
                      <a:r>
                        <a:rPr kumimoji="0" lang="ko-KR" alt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40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~2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4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359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6925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295585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국내 미등록 특허의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사용대가에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대한 과세권 확보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지급하는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국내원천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사용료 소득 중 국내 미등록 특허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사용대가의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과세체계 변경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법법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104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861738"/>
              </p:ext>
            </p:extLst>
          </p:nvPr>
        </p:nvGraphicFramePr>
        <p:xfrm>
          <a:off x="535548" y="1099164"/>
          <a:ext cx="11178232" cy="4750032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915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국내원천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사용료소득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국내 미등록 특허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사용대가의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과세체계 변경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316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과세대상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다음의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권리⋅자산⋅정보의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국내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사용⋅지급⋅양도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대가</a:t>
                      </a:r>
                    </a:p>
                    <a:p>
                      <a:pPr marL="622300" marR="0" lvl="1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학술⋅예술상의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저작물의 저작권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특허권 등 및 그 밖에 이와 유사한 자산이나 권리</a:t>
                      </a:r>
                    </a:p>
                    <a:p>
                      <a:pPr marL="622300" marR="0" lvl="1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산업상⋅상업상⋅과학상의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지식⋅경험에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관한 정보 또는 노하우</a:t>
                      </a:r>
                      <a:endParaRPr kumimoji="0" lang="ko-KR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234558">
                <a:tc>
                  <a:txBody>
                    <a:bodyPr/>
                    <a:lstStyle/>
                    <a:p>
                      <a:pPr marL="258763" marR="0" lvl="0" indent="-258763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28650" marR="0" lvl="1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사용지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使用地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기준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조세조약상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사용료의 정의에 포함되는 ‘기타 이와 유사한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재산⋅권리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’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085850" marR="0" lvl="2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국내 미등록 특허권 등에 포함된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제조방법⋅기술⋅정보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등이 국내에서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제조⋅생산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등에 사용될 것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527521"/>
                  </a:ext>
                </a:extLst>
              </a:tr>
              <a:tr h="421779">
                <a:tc>
                  <a:txBody>
                    <a:bodyPr/>
                    <a:lstStyle/>
                    <a:p>
                      <a:pPr marL="573088" marR="0" lvl="1" indent="-115888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원천 판단의 특례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국외에서 등록된 권리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특허권 등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 국내에서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제조⋅판매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등에 사용된 경우 국내 사용으로 간주</a:t>
                      </a: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삭 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5912844" y="2379640"/>
            <a:ext cx="1215070" cy="1366095"/>
            <a:chOff x="5728770" y="3229910"/>
            <a:chExt cx="1215070" cy="1366095"/>
          </a:xfrm>
        </p:grpSpPr>
        <p:sp>
          <p:nvSpPr>
            <p:cNvPr id="9" name="오른쪽 대괄호 8"/>
            <p:cNvSpPr/>
            <p:nvPr/>
          </p:nvSpPr>
          <p:spPr>
            <a:xfrm>
              <a:off x="5728770" y="3229910"/>
              <a:ext cx="183156" cy="1366095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849958" y="3595832"/>
              <a:ext cx="1093882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714381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국내원천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기타소득에 국외 특허권의 침해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보상대가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신설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법법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105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165744"/>
              </p:ext>
            </p:extLst>
          </p:nvPr>
        </p:nvGraphicFramePr>
        <p:xfrm>
          <a:off x="535548" y="1099164"/>
          <a:ext cx="11178232" cy="4747537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915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국내원천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기타소득*</a:t>
                      </a:r>
                    </a:p>
                    <a:p>
                      <a:pPr marL="628650" marR="0" lvl="1" indent="-1714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628650" marR="0" lvl="1" indent="-1714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628650" marR="0" lvl="1" indent="-1714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다른 국내원천소득 외의 소득으로서 다음의 어느 하나에 해당하는 소득</a:t>
                      </a:r>
                    </a:p>
                    <a:p>
                      <a:pPr marL="730250" marR="0" lvl="1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① 국내 부동산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기타 자산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국내에서 경영하는 사업과 관련하여 받은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보험금⋅보상금⋅손해배상금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② 국내에서 지급하는 </a:t>
                      </a: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위약금⋅배상금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730250" marR="0" lvl="1" indent="-2730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③ 기타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생략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국외 특허권 등을 침해하여 발생하는 손해의 보상 등 대가 추가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79">
                <a:tc>
                  <a:txBody>
                    <a:bodyPr/>
                    <a:lstStyle/>
                    <a:p>
                      <a:pPr marL="573088" marR="0" lvl="1" indent="-115888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6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5912844" y="3516745"/>
            <a:ext cx="1215070" cy="1793386"/>
            <a:chOff x="5728770" y="3595833"/>
            <a:chExt cx="1215070" cy="1793386"/>
          </a:xfrm>
        </p:grpSpPr>
        <p:sp>
          <p:nvSpPr>
            <p:cNvPr id="9" name="오른쪽 대괄호 8"/>
            <p:cNvSpPr/>
            <p:nvPr/>
          </p:nvSpPr>
          <p:spPr>
            <a:xfrm>
              <a:off x="5728770" y="3595833"/>
              <a:ext cx="183156" cy="1793386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849958" y="4190744"/>
              <a:ext cx="1093882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70455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국외 등록 특허의 침해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보상대가에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대한 과세권 확보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지급하는 소득분부터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국내원천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기타소득에 국외 특허권의 침해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보상대가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신설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법법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93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98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조 제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항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1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106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101499"/>
              </p:ext>
            </p:extLst>
          </p:nvPr>
        </p:nvGraphicFramePr>
        <p:xfrm>
          <a:off x="535548" y="1099164"/>
          <a:ext cx="11178232" cy="4722589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1935">
                <a:tc>
                  <a:txBody>
                    <a:bodyPr/>
                    <a:lstStyle/>
                    <a:p>
                      <a:pPr marL="258763" marR="0" lvl="0" indent="-258763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④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사용지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使用地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기준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조세조약상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체약상대국의 거주자가 소유한 국외 등록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국내 미등록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특허권 등을 침해하여 발생하는 손해에 대하여 국내에서 지급하는 모든 소득*</a:t>
                      </a:r>
                    </a:p>
                    <a:p>
                      <a:pPr marL="2114550" marR="0" lvl="4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손해배상금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보상금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화해금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일실이익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해당 특허권 등에 포함된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제조방법⋅기술⋅정보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등이 국내에서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제조⋅생산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등에 사용될 것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665753">
                <a:tc>
                  <a:txBody>
                    <a:bodyPr/>
                    <a:lstStyle/>
                    <a:p>
                      <a:pPr marL="258763" marR="0" lvl="0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원천징수세율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국내원천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기타소득：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20%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□ 원천징수세율 특례 신설</a:t>
                      </a:r>
                    </a:p>
                    <a:p>
                      <a:pPr marL="628650" marR="0" lvl="1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527521"/>
                  </a:ext>
                </a:extLst>
              </a:tr>
              <a:tr h="421779">
                <a:tc>
                  <a:txBody>
                    <a:bodyPr/>
                    <a:lstStyle/>
                    <a:p>
                      <a:pPr marL="115888" marR="0" lvl="0" indent="-115888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50" marR="0" lvl="2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예외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상기④ 기타소득：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15%*</a:t>
                      </a:r>
                    </a:p>
                    <a:p>
                      <a:pPr marL="2114550" marR="0" lvl="4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조세조약상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사용료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제한세율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562472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818885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비거주자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․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외국법인의 경정청구 제도 일원화 및 과세관청의 입증책임 부담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2020.2.11.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지급하는 소득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원천징수대상 외국법인 등의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경정청구권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일원화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국기법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45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2, 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국기령</a:t>
            </a:r>
            <a:endParaRPr lang="en-US" altLang="ko-KR" sz="20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25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3, </a:t>
            </a:r>
            <a:r>
              <a:rPr lang="ko-KR" altLang="en-US" sz="20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156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2, 156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4, 156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6, 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법법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98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4, 98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5, 98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6)</a:t>
            </a:r>
            <a:endParaRPr lang="ko-KR" altLang="en-US" sz="1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107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489552"/>
              </p:ext>
            </p:extLst>
          </p:nvPr>
        </p:nvGraphicFramePr>
        <p:xfrm>
          <a:off x="535548" y="1069992"/>
          <a:ext cx="11178234" cy="4618116"/>
        </p:xfrm>
        <a:graphic>
          <a:graphicData uri="http://schemas.openxmlformats.org/drawingml/2006/table">
            <a:tbl>
              <a:tblPr/>
              <a:tblGrid>
                <a:gridCol w="290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648">
                  <a:extLst>
                    <a:ext uri="{9D8B030D-6E8A-4147-A177-3AD203B41FA5}">
                      <a16:colId xmlns:a16="http://schemas.microsoft.com/office/drawing/2014/main" val="2305510504"/>
                    </a:ext>
                  </a:extLst>
                </a:gridCol>
                <a:gridCol w="2252048">
                  <a:extLst>
                    <a:ext uri="{9D8B030D-6E8A-4147-A177-3AD203B41FA5}">
                      <a16:colId xmlns:a16="http://schemas.microsoft.com/office/drawing/2014/main" val="1424385798"/>
                    </a:ext>
                  </a:extLst>
                </a:gridCol>
                <a:gridCol w="160317">
                  <a:extLst>
                    <a:ext uri="{9D8B030D-6E8A-4147-A177-3AD203B41FA5}">
                      <a16:colId xmlns:a16="http://schemas.microsoft.com/office/drawing/2014/main" val="2526564442"/>
                    </a:ext>
                  </a:extLst>
                </a:gridCol>
                <a:gridCol w="258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5576">
                  <a:extLst>
                    <a:ext uri="{9D8B030D-6E8A-4147-A177-3AD203B41FA5}">
                      <a16:colId xmlns:a16="http://schemas.microsoft.com/office/drawing/2014/main" val="2021534893"/>
                    </a:ext>
                  </a:extLst>
                </a:gridCol>
                <a:gridCol w="3690651">
                  <a:extLst>
                    <a:ext uri="{9D8B030D-6E8A-4147-A177-3AD203B41FA5}">
                      <a16:colId xmlns:a16="http://schemas.microsoft.com/office/drawing/2014/main" val="1875983108"/>
                    </a:ext>
                  </a:extLst>
                </a:gridCol>
                <a:gridCol w="68953">
                  <a:extLst>
                    <a:ext uri="{9D8B030D-6E8A-4147-A177-3AD203B41FA5}">
                      <a16:colId xmlns:a16="http://schemas.microsoft.com/office/drawing/2014/main" val="1462599747"/>
                    </a:ext>
                  </a:extLst>
                </a:gridCol>
              </a:tblGrid>
              <a:tr h="582619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205">
                <a:tc gridSpan="4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국내원천소득의 원천징수대상인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비거주자ㆍ외국법인의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경정청구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경정청구 절차 일원화 및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소득ㆍ법인세법상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endParaRPr lang="en-US" altLang="ko-KR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경정청구범위 확대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498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구분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청구권자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경정청구 대상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구분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경정청구 대상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287602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국세기본법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국외원천징수대상자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일반 세액의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과오납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예외적인 경우* 경정청구 가능하되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법인세법 상 경정청구 절차 준용</a:t>
                      </a: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원천징수의무자의 </a:t>
                      </a:r>
                      <a:r>
                        <a:rPr kumimoji="0" lang="ko-KR" altLang="en-US" sz="1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부도ㆍ폐업</a:t>
                      </a:r>
                      <a:r>
                        <a:rPr kumimoji="0" lang="en-US" altLang="ko-KR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비협조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등으로 </a:t>
                      </a:r>
                      <a:r>
                        <a:rPr kumimoji="0" lang="ko-KR" altLang="en-US" sz="14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경정청구가</a:t>
                      </a:r>
                      <a:r>
                        <a:rPr kumimoji="0" lang="ko-KR" altLang="en-US" sz="14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곤란한 경우</a:t>
                      </a:r>
                      <a:endParaRPr kumimoji="0" lang="en-US" altLang="ko-KR" sz="14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388926"/>
                  </a:ext>
                </a:extLst>
              </a:tr>
              <a:tr h="181858">
                <a:tc row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후발적 사유 발생*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767301"/>
                  </a:ext>
                </a:extLst>
              </a:tr>
              <a:tr h="98993">
                <a:tc vMerge="1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272657"/>
                  </a:ext>
                </a:extLst>
              </a:tr>
              <a:tr h="210894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소득ㆍ법인세법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소득의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실질귀속자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조세조약 적용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과오납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)*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9388305"/>
                  </a:ext>
                </a:extLst>
              </a:tr>
              <a:tr h="210894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ㅇ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비과세ㆍ면제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미적용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486779"/>
                  </a:ext>
                </a:extLst>
              </a:tr>
              <a:tr h="210894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ㅇ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제한세율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미적용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ㅇ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제한세율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미적용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및 다른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제한세율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적용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341271"/>
                  </a:ext>
                </a:extLst>
              </a:tr>
              <a:tr h="210894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ㅇ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후발적 사유 발생</a:t>
                      </a:r>
                      <a:endParaRPr kumimoji="0" lang="en-US" altLang="ko-KR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8925442"/>
                  </a:ext>
                </a:extLst>
              </a:tr>
              <a:tr h="731057">
                <a:tc gridSpan="4">
                  <a:txBody>
                    <a:bodyPr/>
                    <a:lstStyle/>
                    <a:p>
                      <a:pPr marL="600075" marR="0" lvl="1" indent="-14287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후발적 사유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판결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귀속자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변경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상호합의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발생 시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이내 경정청구 가능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일반적인 경정청구는 </a:t>
                      </a:r>
                      <a:r>
                        <a:rPr kumimoji="0" lang="ko-KR" altLang="en-US" sz="16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법정신고기한으로부터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 가능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6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622300" marR="0" lvl="1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소득ㆍ법인세법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상 경정청구에는 청구권자의 자료제출의무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과세관청의 </a:t>
                      </a:r>
                      <a:r>
                        <a:rPr kumimoji="0" lang="ko-KR" altLang="en-US" sz="1800" b="1" i="0" u="none" strike="noStrike" kern="0" cap="none" spc="-10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보완요구권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등이 규정→ 청구권자에게 입증책임 부여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52472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중소기업 세부담 경감 및 경제활성화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개시하는 사업연도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과세기간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99835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10.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접대비 한도 상향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법법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25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35)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108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4" cy="4534435"/>
        </p:xfrm>
        <a:graphic>
          <a:graphicData uri="http://schemas.openxmlformats.org/drawingml/2006/table">
            <a:tbl>
              <a:tblPr/>
              <a:tblGrid>
                <a:gridCol w="709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5923">
                  <a:extLst>
                    <a:ext uri="{9D8B030D-6E8A-4147-A177-3AD203B41FA5}">
                      <a16:colId xmlns:a16="http://schemas.microsoft.com/office/drawing/2014/main" val="2627155598"/>
                    </a:ext>
                  </a:extLst>
                </a:gridCol>
                <a:gridCol w="2622014">
                  <a:extLst>
                    <a:ext uri="{9D8B030D-6E8A-4147-A177-3AD203B41FA5}">
                      <a16:colId xmlns:a16="http://schemas.microsoft.com/office/drawing/2014/main" val="897420994"/>
                    </a:ext>
                  </a:extLst>
                </a:gridCol>
                <a:gridCol w="237435">
                  <a:extLst>
                    <a:ext uri="{9D8B030D-6E8A-4147-A177-3AD203B41FA5}">
                      <a16:colId xmlns:a16="http://schemas.microsoft.com/office/drawing/2014/main" val="1092364545"/>
                    </a:ext>
                  </a:extLst>
                </a:gridCol>
                <a:gridCol w="754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4053">
                  <a:extLst>
                    <a:ext uri="{9D8B030D-6E8A-4147-A177-3AD203B41FA5}">
                      <a16:colId xmlns:a16="http://schemas.microsoft.com/office/drawing/2014/main" val="3454226075"/>
                    </a:ext>
                  </a:extLst>
                </a:gridCol>
                <a:gridCol w="3238959">
                  <a:extLst>
                    <a:ext uri="{9D8B030D-6E8A-4147-A177-3AD203B41FA5}">
                      <a16:colId xmlns:a16="http://schemas.microsoft.com/office/drawing/2014/main" val="766891114"/>
                    </a:ext>
                  </a:extLst>
                </a:gridCol>
                <a:gridCol w="366409">
                  <a:extLst>
                    <a:ext uri="{9D8B030D-6E8A-4147-A177-3AD203B41FA5}">
                      <a16:colId xmlns:a16="http://schemas.microsoft.com/office/drawing/2014/main" val="2453668303"/>
                    </a:ext>
                  </a:extLst>
                </a:gridCol>
              </a:tblGrid>
              <a:tr h="582619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713">
                <a:tc gridSpan="4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접대비 손금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필요경비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산입한도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손금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필요경비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산입한도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상향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0501">
                <a:tc gridSpan="4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기본한도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73163" marR="0" lvl="2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일반기업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1,200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</a:p>
                    <a:p>
                      <a:pPr marL="1173163" marR="0" lvl="2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중소기업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2,400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중소기업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기본한도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상향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중소기업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3,600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527642">
                <a:tc gridSpan="4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추가한도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622300" marR="0" lvl="1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추가한도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상향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397032"/>
                  </a:ext>
                </a:extLst>
              </a:tr>
              <a:tr h="236540"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 구간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 도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 구간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 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684663"/>
                  </a:ext>
                </a:extLst>
              </a:tr>
              <a:tr h="236540"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0.2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21166"/>
                  </a:ext>
                </a:extLst>
              </a:tr>
              <a:tr h="236540"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+(100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초과분의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0.1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+(100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초과분의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0.2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771815"/>
                  </a:ext>
                </a:extLst>
              </a:tr>
              <a:tr h="236540"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+(500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초과분의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0.03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+(500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초과분의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0.03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683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91665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825757"/>
              </p:ext>
            </p:extLst>
          </p:nvPr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중소기업 세부담 경감 및 경제활성화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코로나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-19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로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2020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년 지출 분에 한하여 수입금액별 한도 추가 인상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)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2020.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1~2020.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12.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31.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까지 지출한 접대비에 대하여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236207" y="199835"/>
            <a:ext cx="9955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11.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코로나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-19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로인한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 접대비 한도 추가상향 조정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spc="-300" dirty="0">
                <a:latin typeface="나눔스퀘어OTF ExtraBold" pitchFamily="34" charset="-127"/>
                <a:ea typeface="나눔스퀘어OTF ExtraBold" pitchFamily="34" charset="-127"/>
              </a:rPr>
              <a:t>법법 </a:t>
            </a:r>
            <a:r>
              <a:rPr lang="en-US" altLang="ko-KR" sz="2400" spc="-300" dirty="0">
                <a:latin typeface="나눔스퀘어OTF ExtraBold" pitchFamily="34" charset="-127"/>
                <a:ea typeface="나눔스퀘어OTF ExtraBold" pitchFamily="34" charset="-127"/>
              </a:rPr>
              <a:t>25</a:t>
            </a:r>
            <a:r>
              <a:rPr lang="ko-KR" altLang="en-US" sz="2400" spc="-3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spc="-300" dirty="0">
                <a:latin typeface="나눔스퀘어OTF ExtraBold" pitchFamily="34" charset="-127"/>
                <a:ea typeface="나눔스퀘어OTF ExtraBold" pitchFamily="34" charset="-127"/>
              </a:rPr>
              <a:t>4, </a:t>
            </a:r>
            <a:r>
              <a:rPr lang="ko-KR" altLang="en-US" sz="2400" spc="-300" dirty="0" err="1">
                <a:latin typeface="나눔스퀘어OTF ExtraBold" pitchFamily="34" charset="-127"/>
                <a:ea typeface="나눔스퀘어OTF ExtraBold" pitchFamily="34" charset="-127"/>
              </a:rPr>
              <a:t>소법</a:t>
            </a:r>
            <a:r>
              <a:rPr lang="ko-KR" altLang="en-US" sz="2400" spc="-3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spc="-300" dirty="0">
                <a:latin typeface="나눔스퀘어OTF ExtraBold" pitchFamily="34" charset="-127"/>
                <a:ea typeface="나눔스퀘어OTF ExtraBold" pitchFamily="34" charset="-127"/>
              </a:rPr>
              <a:t>35 ,</a:t>
            </a:r>
            <a:r>
              <a:rPr lang="ko-KR" altLang="en-US" sz="2400" spc="-300" dirty="0">
                <a:latin typeface="나눔스퀘어OTF ExtraBold" pitchFamily="34" charset="-127"/>
                <a:ea typeface="나눔스퀘어OTF ExtraBold" pitchFamily="34" charset="-127"/>
              </a:rPr>
              <a:t>조특법</a:t>
            </a:r>
            <a:r>
              <a:rPr lang="en-US" altLang="ko-KR" sz="2400" spc="-300" dirty="0">
                <a:latin typeface="나눔스퀘어OTF ExtraBold" pitchFamily="34" charset="-127"/>
                <a:ea typeface="나눔스퀘어OTF ExtraBold" pitchFamily="34" charset="-127"/>
              </a:rPr>
              <a:t>136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109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115884"/>
              </p:ext>
            </p:extLst>
          </p:nvPr>
        </p:nvGraphicFramePr>
        <p:xfrm>
          <a:off x="535548" y="1099164"/>
          <a:ext cx="11178234" cy="4534435"/>
        </p:xfrm>
        <a:graphic>
          <a:graphicData uri="http://schemas.openxmlformats.org/drawingml/2006/table">
            <a:tbl>
              <a:tblPr/>
              <a:tblGrid>
                <a:gridCol w="709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5923">
                  <a:extLst>
                    <a:ext uri="{9D8B030D-6E8A-4147-A177-3AD203B41FA5}">
                      <a16:colId xmlns:a16="http://schemas.microsoft.com/office/drawing/2014/main" val="2627155598"/>
                    </a:ext>
                  </a:extLst>
                </a:gridCol>
                <a:gridCol w="2622014">
                  <a:extLst>
                    <a:ext uri="{9D8B030D-6E8A-4147-A177-3AD203B41FA5}">
                      <a16:colId xmlns:a16="http://schemas.microsoft.com/office/drawing/2014/main" val="897420994"/>
                    </a:ext>
                  </a:extLst>
                </a:gridCol>
                <a:gridCol w="237435">
                  <a:extLst>
                    <a:ext uri="{9D8B030D-6E8A-4147-A177-3AD203B41FA5}">
                      <a16:colId xmlns:a16="http://schemas.microsoft.com/office/drawing/2014/main" val="1092364545"/>
                    </a:ext>
                  </a:extLst>
                </a:gridCol>
                <a:gridCol w="754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4053">
                  <a:extLst>
                    <a:ext uri="{9D8B030D-6E8A-4147-A177-3AD203B41FA5}">
                      <a16:colId xmlns:a16="http://schemas.microsoft.com/office/drawing/2014/main" val="3454226075"/>
                    </a:ext>
                  </a:extLst>
                </a:gridCol>
                <a:gridCol w="3238959">
                  <a:extLst>
                    <a:ext uri="{9D8B030D-6E8A-4147-A177-3AD203B41FA5}">
                      <a16:colId xmlns:a16="http://schemas.microsoft.com/office/drawing/2014/main" val="766891114"/>
                    </a:ext>
                  </a:extLst>
                </a:gridCol>
                <a:gridCol w="366409">
                  <a:extLst>
                    <a:ext uri="{9D8B030D-6E8A-4147-A177-3AD203B41FA5}">
                      <a16:colId xmlns:a16="http://schemas.microsoft.com/office/drawing/2014/main" val="2453668303"/>
                    </a:ext>
                  </a:extLst>
                </a:gridCol>
              </a:tblGrid>
              <a:tr h="582619"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713">
                <a:tc gridSpan="4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접대비 손금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필요경비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산입한도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손금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필요경비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)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산입한도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상향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0501">
                <a:tc gridSpan="4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기본한도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1173163" marR="0" lvl="2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일반기업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1,200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</a:p>
                    <a:p>
                      <a:pPr marL="1173163" marR="0" lvl="2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중소기업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2,400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중소기업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기본한도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상향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1200150" marR="0" lvl="2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중소기업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3,600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527642">
                <a:tc gridSpan="4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수입금액별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추가한도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622300" marR="0" lvl="1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추가한도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상향</a:t>
                      </a:r>
                      <a:endParaRPr kumimoji="0" lang="en-US" altLang="ko-KR" sz="20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397032"/>
                  </a:ext>
                </a:extLst>
              </a:tr>
              <a:tr h="236540"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 구간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 도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수입금액 구간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 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684663"/>
                  </a:ext>
                </a:extLst>
              </a:tr>
              <a:tr h="236540"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0.2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0.3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21166"/>
                  </a:ext>
                </a:extLst>
              </a:tr>
              <a:tr h="236540"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+(100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초과분의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0.1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이하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백만원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+(100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초과분의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0.2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771815"/>
                  </a:ext>
                </a:extLst>
              </a:tr>
              <a:tr h="236540"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천만원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+(500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</a:t>
                      </a:r>
                      <a:r>
                        <a:rPr kumimoji="0" lang="ko-KR" altLang="en-US" sz="1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초과분의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0.03</a:t>
                      </a:r>
                      <a:r>
                        <a:rPr kumimoji="0" lang="ko-KR" alt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  <a:r>
                        <a:rPr kumimoji="0" lang="en-US" altLang="ko-K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7275" marR="0" lvl="2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백만원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+(500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초과분의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0.06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퍼센트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0" marR="0" lvl="2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683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21249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대손금이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발생한 중소기업 등 세부담 경감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2020.1.1.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개시하는 사업연도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과세기간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12.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대손금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손금산입 범위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법령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19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2①,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소령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55②)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110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4800643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645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대손금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손금산입 가능한 채권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중소기업 등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대손금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손금산입 범위 확대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6260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소멸시효가 완성된 외상매출금</a:t>
                      </a:r>
                      <a:r>
                        <a:rPr kumimoji="0" lang="en-US" altLang="ko-KR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미수금</a:t>
                      </a:r>
                      <a:r>
                        <a:rPr kumimoji="0" lang="en-US" altLang="ko-KR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어음</a:t>
                      </a:r>
                      <a:r>
                        <a:rPr kumimoji="0" lang="en-US" altLang="ko-KR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수표 등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채무자의 파산</a:t>
                      </a:r>
                      <a:r>
                        <a:rPr kumimoji="0" lang="en-US" altLang="ko-KR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강제집행 등 으로 회수할 수 없는 채권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회생계획인가의 결정</a:t>
                      </a:r>
                      <a:r>
                        <a:rPr kumimoji="0" lang="en-US" altLang="ko-KR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법원의 </a:t>
                      </a:r>
                      <a:r>
                        <a:rPr kumimoji="0" lang="ko-KR" altLang="en-US" sz="1600" b="1" i="0" u="none" strike="noStrike" kern="0" cap="none" spc="-15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면책결정에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따라 회수불능으로 확정된 채권</a:t>
                      </a:r>
                      <a:endParaRPr kumimoji="0" lang="ko-KR" altLang="en-US" sz="1400" b="0" i="0" u="none" strike="noStrike" kern="0" cap="none" spc="-1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806369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600" b="1" i="0" u="none" strike="noStrike" kern="0" cap="none" spc="-15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회수기일이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6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개월 이상 경과한 채권 중 </a:t>
                      </a:r>
                      <a:r>
                        <a:rPr kumimoji="0" lang="ko-KR" altLang="en-US" sz="1600" b="1" i="0" u="none" strike="noStrike" kern="0" cap="none" spc="-15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채권가액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</a:t>
                      </a:r>
                      <a:r>
                        <a:rPr kumimoji="0" lang="ko-KR" altLang="en-US" sz="1600" b="1" i="0" u="none" strike="noStrike" kern="0" cap="none" spc="-1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이하인 소액 채권</a:t>
                      </a:r>
                      <a:endParaRPr kumimoji="0" lang="ko-KR" altLang="en-US" sz="1800" b="1" i="0" u="none" strike="noStrike" kern="0" cap="none" spc="-1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 →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만원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6610877"/>
                  </a:ext>
                </a:extLst>
              </a:tr>
              <a:tr h="649995">
                <a:tc>
                  <a:txBody>
                    <a:bodyPr/>
                    <a:lstStyle/>
                    <a:p>
                      <a:pPr marL="258763" marR="0" lvl="0" indent="-258763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22300" marR="0" lvl="1" indent="-16510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중소기업 외상매출금으로서 회수기일로부터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년이 경과한 외상매출금 및 미수금</a:t>
                      </a:r>
                    </a:p>
                    <a:p>
                      <a:pPr marL="1079500" marR="0" lvl="2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다만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특수관계인과의 거래로 인하여 발생한 외상매출금 및 미수금은 제외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5912844" y="2348954"/>
            <a:ext cx="1215070" cy="1209494"/>
            <a:chOff x="5728770" y="3595833"/>
            <a:chExt cx="1215070" cy="1793386"/>
          </a:xfrm>
        </p:grpSpPr>
        <p:sp>
          <p:nvSpPr>
            <p:cNvPr id="9" name="오른쪽 대괄호 8"/>
            <p:cNvSpPr/>
            <p:nvPr/>
          </p:nvSpPr>
          <p:spPr>
            <a:xfrm>
              <a:off x="5728770" y="3595833"/>
              <a:ext cx="183156" cy="1793386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849958" y="4190744"/>
              <a:ext cx="1093882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96305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5907926"/>
          <a:ext cx="11178232" cy="85852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공급일부터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5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년이 경과*하여 대손이 확정된 경우에도 세액공제를 적용하여 사업자 세부담 완화</a:t>
                      </a:r>
                    </a:p>
                    <a:p>
                      <a:pPr marL="573088" marR="0" lvl="1" indent="-115888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*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예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)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판결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,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재판상 청구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,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압류 등으로 매출채권의 소멸시효가 중단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·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연장됨에 따라 </a:t>
                      </a:r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공급일부터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5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년이 경과하여 대손이 확정되는 경우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영 시행일이 속하는 과세기간 대손이 확정되는 분부터 적용</a:t>
                      </a:r>
                      <a:endParaRPr kumimoji="1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13.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대손세액공제 적용범위 확대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부령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87②)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111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4382904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38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대손세액공제의 범위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대손세액공제 적용범위 확대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669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대손사유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소멸시효가 완성된 외상매출금 및 미수금 등*</a:t>
                      </a:r>
                    </a:p>
                    <a:p>
                      <a:pPr marL="1173163" marR="0" lvl="2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법인세법 시행령 제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19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조의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및 소득세법시행령제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55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조에따른대손금</a:t>
                      </a:r>
                      <a:endParaRPr kumimoji="0" lang="ko-KR" alt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대손세액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대손금액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× 10/110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을 매출세액에서 공제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749147">
                <a:tc>
                  <a:txBody>
                    <a:bodyPr/>
                    <a:lstStyle/>
                    <a:p>
                      <a:pPr marL="600075" marR="0" lvl="1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적용기한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공급일부터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대손확정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공급일부터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→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이내로 연장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5890810" y="2756578"/>
            <a:ext cx="1215070" cy="1804401"/>
            <a:chOff x="5728770" y="3595833"/>
            <a:chExt cx="1215070" cy="1793386"/>
          </a:xfrm>
        </p:grpSpPr>
        <p:sp>
          <p:nvSpPr>
            <p:cNvPr id="9" name="오른쪽 대괄호 8"/>
            <p:cNvSpPr/>
            <p:nvPr/>
          </p:nvSpPr>
          <p:spPr>
            <a:xfrm>
              <a:off x="5728770" y="3595833"/>
              <a:ext cx="183156" cy="1793386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849958" y="4190744"/>
              <a:ext cx="1093882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86798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중소기업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판정시점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명확화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14.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중소기업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판단시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매출액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기준시점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명확화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조특칙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2)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112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4397426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38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중소기업 해당 여부 판단 요건의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기준시점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매출액 요건의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기준시점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명확화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669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자산총액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과세연도 종료일 현재 재무상태표상의 자산총액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046603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독립성 기준상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관계기업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해당여부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과세연도종료일 현재 기준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721901"/>
                  </a:ext>
                </a:extLst>
              </a:tr>
              <a:tr h="749147">
                <a:tc>
                  <a:txBody>
                    <a:bodyPr/>
                    <a:lstStyle/>
                    <a:p>
                      <a:pPr marL="600075" marR="0" lvl="1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매출액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손익계산서상의 매출액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매출액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: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해당 과세연도 손익계산서상의 매출액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1459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조정대상지역 내 주택공급 유도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‘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19.12.17.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부터 ’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20.6.30.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까지 양도하는 분에 적용</a:t>
                      </a:r>
                      <a:endParaRPr kumimoji="1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529"/>
            <a:ext cx="98123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15.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다주택자가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장기 보유한 주택에 대한 양도소득세 중과 한시적 배제</a:t>
            </a:r>
            <a:endParaRPr lang="en-US" altLang="ko-KR" sz="24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marL="363538" indent="-363538" algn="r" fontAlgn="base"/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소령 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167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3①, 167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4③, 167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10①, 167</a:t>
            </a:r>
            <a:r>
              <a:rPr lang="ko-KR" altLang="en-US" sz="2000" dirty="0">
                <a:latin typeface="나눔스퀘어OTF ExtraBold" pitchFamily="34" charset="-127"/>
                <a:ea typeface="나눔스퀘어OTF ExtraBold" pitchFamily="34" charset="-127"/>
              </a:rPr>
              <a:t>의</a:t>
            </a:r>
            <a:r>
              <a:rPr lang="en-US" altLang="ko-KR" sz="2000" dirty="0">
                <a:latin typeface="나눔스퀘어OTF ExtraBold" pitchFamily="34" charset="-127"/>
                <a:ea typeface="나눔스퀘어OTF ExtraBold" pitchFamily="34" charset="-127"/>
              </a:rPr>
              <a:t>11①)</a:t>
            </a:r>
            <a:endParaRPr lang="ko-KR" altLang="en-US" sz="1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113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4637309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38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주택자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또는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주택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이상자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*가 조정대상지역 내 주택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양도시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양도소득세 중과 제외 대상</a:t>
                      </a:r>
                    </a:p>
                    <a:p>
                      <a:pPr marL="1187450" marR="0" lvl="2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보유한 주택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조합원입주권 수 기준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보유기간 </a:t>
                      </a:r>
                      <a:r>
                        <a:rPr lang="en-US" altLang="ko-KR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이상인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주택양도를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중과 제외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대상에추가</a:t>
                      </a:r>
                      <a:endParaRPr lang="ko-KR" altLang="en-US" sz="2400" b="1" kern="0" spc="0" baseline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669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수도권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광역시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특별자치시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세종시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외 지역의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억이하주택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조합원입주권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장기임대주택 등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(§167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의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3①2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가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~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바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조특법상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감면대상 주택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장기사원용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주택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장기가정어린이집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문화재주택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상속주택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등</a:t>
                      </a:r>
                    </a:p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(2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주택자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동거봉양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혼인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취학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근무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질병 등 사유로 인한 일시적 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주택 등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749147">
                <a:tc>
                  <a:txBody>
                    <a:bodyPr/>
                    <a:lstStyle/>
                    <a:p>
                      <a:pPr marL="142875" marR="0" lvl="0" indent="-142875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추 가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보유기간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10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년 이상인 주택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   (20.6.30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까지 양도하는 경우에 한함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5890810" y="2976918"/>
            <a:ext cx="1215070" cy="1804401"/>
            <a:chOff x="5728770" y="3595833"/>
            <a:chExt cx="1215070" cy="1793386"/>
          </a:xfrm>
        </p:grpSpPr>
        <p:sp>
          <p:nvSpPr>
            <p:cNvPr id="9" name="오른쪽 대괄호 8"/>
            <p:cNvSpPr/>
            <p:nvPr/>
          </p:nvSpPr>
          <p:spPr>
            <a:xfrm>
              <a:off x="5728770" y="3595833"/>
              <a:ext cx="183156" cy="1793386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849958" y="4190744"/>
              <a:ext cx="1093882" cy="507831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(</a:t>
              </a:r>
              <a:r>
                <a:rPr lang="ko-KR" altLang="en-US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좌 동</a:t>
              </a:r>
              <a:r>
                <a:rPr lang="en-US" altLang="ko-KR" sz="2000" b="1" kern="0" dirty="0">
                  <a:solidFill>
                    <a:srgbClr val="000000"/>
                  </a:solidFill>
                  <a:latin typeface="나눔스퀘어OTF" panose="020B0600000101010101" pitchFamily="34" charset="-127"/>
                  <a:ea typeface="나눔스퀘어OTF" panose="020B0600000101010101" pitchFamily="34" charset="-127"/>
                </a:rPr>
                <a:t>)</a:t>
              </a:r>
              <a:endParaRPr lang="en-US" altLang="ko-KR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798883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영수증발급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방법을 명확히 규정하여 사업자 부담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영 시행일 이후 재화 또는 용역을 공급하는 분부터 적용</a:t>
                      </a:r>
                      <a:endParaRPr kumimoji="1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16.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영수증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발급방법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규정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부령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73⑦)</a:t>
            </a:r>
            <a:endParaRPr lang="ko-KR" altLang="en-US" sz="1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114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4872444"/>
        </p:xfrm>
        <a:graphic>
          <a:graphicData uri="http://schemas.openxmlformats.org/drawingml/2006/table">
            <a:tbl>
              <a:tblPr/>
              <a:tblGrid>
                <a:gridCol w="126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9910">
                <a:tc rowSpan="2">
                  <a:txBody>
                    <a:bodyPr/>
                    <a:lstStyle/>
                    <a:p>
                      <a:pPr marL="142875" marR="0" lvl="0" indent="-142875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&lt;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신 설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&gt;</a:t>
                      </a: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영수증*은 다음의 방법으로 발급 가능</a:t>
                      </a:r>
                    </a:p>
                    <a:p>
                      <a:pPr marL="742950" marR="0" lvl="1" indent="-28575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* 신용카드매출전표</a:t>
                      </a:r>
                      <a:r>
                        <a:rPr lang="en-US" altLang="ko-KR" sz="20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20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현금영수증</a:t>
                      </a:r>
                      <a:r>
                        <a:rPr lang="en-US" altLang="ko-KR" sz="20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20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직불</a:t>
                      </a:r>
                      <a:r>
                        <a:rPr lang="en-US" altLang="ko-KR" sz="20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</a:t>
                      </a:r>
                      <a:r>
                        <a:rPr lang="ko-KR" altLang="en-US" sz="20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선불지급수단 영수증 등</a:t>
                      </a: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669">
                <a:tc vMerge="1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①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카드단말기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현금영수증발급장치 등을 통해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공급받는 자에게 출력하여 교부하는 방법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②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「전자문서 및 전자거래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기본법」제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2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조에 따른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전자문서 형태로 공급받는 자에게 송신하는 방법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공급받는 자가 동의하는 경우에 한정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</a:p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-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단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,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전자적으로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생성ㆍ저장된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결제내역을 공급받는 자가 확인 가능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한 경우에는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공급받는자에게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송신한 것으로 간주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749147">
                <a:tc>
                  <a:txBody>
                    <a:bodyPr/>
                    <a:lstStyle/>
                    <a:p>
                      <a:pPr marL="142875" marR="0" lvl="0" indent="-142875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73035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6029109"/>
          <a:ext cx="11178232" cy="741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영세 법인사업자에 대한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신고부담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 완화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2021.1.1.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</a:t>
                      </a:r>
                      <a:r>
                        <a:rPr kumimoji="0" lang="ko-KR" altLang="en-US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예정고지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 결정하는 분부터 적용</a:t>
                      </a:r>
                      <a:endParaRPr kumimoji="1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17.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예정고지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대상에 영세 법인사업자 추가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부법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48,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부령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90④)</a:t>
            </a:r>
            <a:endParaRPr lang="ko-KR" altLang="en-US" sz="10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115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99164"/>
          <a:ext cx="11178232" cy="4574413"/>
        </p:xfrm>
        <a:graphic>
          <a:graphicData uri="http://schemas.openxmlformats.org/drawingml/2006/table">
            <a:tbl>
              <a:tblPr/>
              <a:tblGrid>
                <a:gridCol w="4824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388">
                <a:tc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예정신고와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납부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예정고지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대상에 영세 법인 사업자 추가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669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원칙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사업자는 예정신고기간에 대한 과세표준과 납부세액을 예정신고 및 납부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좌 동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1046603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예외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) 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개인사업자에 대하여는 각 예정신고기간마다 직전 과세기간에 대한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납부세액의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50%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를 </a:t>
                      </a:r>
                      <a:r>
                        <a:rPr kumimoji="0" lang="ko-KR" altLang="en-US" sz="1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예정고지</a:t>
                      </a:r>
                      <a:r>
                        <a:rPr kumimoji="0" lang="ko-KR" alt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및 징수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○ </a:t>
                      </a:r>
                      <a:r>
                        <a:rPr kumimoji="0" lang="ko-KR" altLang="en-US" sz="20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예정고지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 대상에 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직전 과세기간 과세표준 </a:t>
                      </a:r>
                      <a:r>
                        <a:rPr kumimoji="0" lang="en-US" altLang="ko-KR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1.5</a:t>
                      </a:r>
                      <a:r>
                        <a:rPr kumimoji="0" lang="ko-KR" alt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억원 미만 법인사업자 추가</a:t>
                      </a: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721901"/>
                  </a:ext>
                </a:extLst>
              </a:tr>
              <a:tr h="749147">
                <a:tc>
                  <a:txBody>
                    <a:bodyPr/>
                    <a:lstStyle/>
                    <a:p>
                      <a:pPr marL="600075" marR="0" lvl="1" indent="-142875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34644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31EA2B2-9C43-4455-BBFF-7CD35299FFA2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5874871"/>
          <a:ext cx="11178232" cy="8890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5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5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개정이유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주식 투자자 거래비용 경감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굴림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적용시기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8596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상장주식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) ’19.6.3.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주식 양도 분부터 적용</a:t>
                      </a:r>
                    </a:p>
                    <a:p>
                      <a:pPr fontAlgn="base"/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비상장주식 등</a:t>
                      </a:r>
                      <a:r>
                        <a:rPr kumimoji="0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) ’20.4.1. </a:t>
                      </a: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OTF Bold" pitchFamily="34" charset="-127"/>
                          <a:ea typeface="나눔스퀘어OTF Bold" pitchFamily="34" charset="-127"/>
                          <a:cs typeface="+mn-cs"/>
                        </a:rPr>
                        <a:t>이후 주식 양도 분부터 적용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0" y="-37641"/>
            <a:ext cx="3802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2400" dirty="0"/>
              <a:t>Part. ONE</a:t>
            </a:r>
          </a:p>
          <a:p>
            <a:r>
              <a:rPr lang="en-US" altLang="ko-KR" sz="2400" dirty="0"/>
              <a:t>2020 </a:t>
            </a:r>
            <a:r>
              <a:rPr lang="ko-KR" altLang="en-US" sz="2400" dirty="0"/>
              <a:t>개정세법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DF8B499-BA13-455F-B183-D10AD6CF7257}"/>
              </a:ext>
            </a:extLst>
          </p:cNvPr>
          <p:cNvSpPr/>
          <p:nvPr/>
        </p:nvSpPr>
        <p:spPr>
          <a:xfrm>
            <a:off x="2379643" y="188818"/>
            <a:ext cx="9812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r" fontAlgn="base"/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18. 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증권거래세 인하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증권법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8①, </a:t>
            </a:r>
            <a:r>
              <a:rPr lang="ko-KR" altLang="en-US" sz="2400" dirty="0" err="1">
                <a:latin typeface="나눔스퀘어OTF ExtraBold" pitchFamily="34" charset="-127"/>
                <a:ea typeface="나눔스퀘어OTF ExtraBold" pitchFamily="34" charset="-127"/>
              </a:rPr>
              <a:t>증권령</a:t>
            </a:r>
            <a:r>
              <a:rPr lang="ko-KR" altLang="en-US" sz="2400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dirty="0">
                <a:latin typeface="나눔스퀘어OTF ExtraBold" pitchFamily="34" charset="-127"/>
                <a:ea typeface="나눔스퀘어OTF ExtraBold" pitchFamily="34" charset="-127"/>
              </a:rPr>
              <a:t>5)</a:t>
            </a:r>
            <a:endParaRPr lang="ko-KR" altLang="en-US" sz="10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116</a:t>
            </a:fld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3C05C41-25CC-432A-A9A9-3F599FD8ED36}"/>
              </a:ext>
            </a:extLst>
          </p:cNvPr>
          <p:cNvGraphicFramePr>
            <a:graphicFrameLocks noGrp="1"/>
          </p:cNvGraphicFramePr>
          <p:nvPr/>
        </p:nvGraphicFramePr>
        <p:xfrm>
          <a:off x="535548" y="1069992"/>
          <a:ext cx="11178235" cy="4043031"/>
        </p:xfrm>
        <a:graphic>
          <a:graphicData uri="http://schemas.openxmlformats.org/drawingml/2006/table">
            <a:tbl>
              <a:tblPr/>
              <a:tblGrid>
                <a:gridCol w="290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648">
                  <a:extLst>
                    <a:ext uri="{9D8B030D-6E8A-4147-A177-3AD203B41FA5}">
                      <a16:colId xmlns:a16="http://schemas.microsoft.com/office/drawing/2014/main" val="2305510504"/>
                    </a:ext>
                  </a:extLst>
                </a:gridCol>
                <a:gridCol w="1126024">
                  <a:extLst>
                    <a:ext uri="{9D8B030D-6E8A-4147-A177-3AD203B41FA5}">
                      <a16:colId xmlns:a16="http://schemas.microsoft.com/office/drawing/2014/main" val="1424385798"/>
                    </a:ext>
                  </a:extLst>
                </a:gridCol>
                <a:gridCol w="1126024">
                  <a:extLst>
                    <a:ext uri="{9D8B030D-6E8A-4147-A177-3AD203B41FA5}">
                      <a16:colId xmlns:a16="http://schemas.microsoft.com/office/drawing/2014/main" val="521003154"/>
                    </a:ext>
                  </a:extLst>
                </a:gridCol>
                <a:gridCol w="160317">
                  <a:extLst>
                    <a:ext uri="{9D8B030D-6E8A-4147-A177-3AD203B41FA5}">
                      <a16:colId xmlns:a16="http://schemas.microsoft.com/office/drawing/2014/main" val="2526564442"/>
                    </a:ext>
                  </a:extLst>
                </a:gridCol>
                <a:gridCol w="258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5576">
                  <a:extLst>
                    <a:ext uri="{9D8B030D-6E8A-4147-A177-3AD203B41FA5}">
                      <a16:colId xmlns:a16="http://schemas.microsoft.com/office/drawing/2014/main" val="2021534893"/>
                    </a:ext>
                  </a:extLst>
                </a:gridCol>
                <a:gridCol w="1845326">
                  <a:extLst>
                    <a:ext uri="{9D8B030D-6E8A-4147-A177-3AD203B41FA5}">
                      <a16:colId xmlns:a16="http://schemas.microsoft.com/office/drawing/2014/main" val="1875983108"/>
                    </a:ext>
                  </a:extLst>
                </a:gridCol>
                <a:gridCol w="1845326">
                  <a:extLst>
                    <a:ext uri="{9D8B030D-6E8A-4147-A177-3AD203B41FA5}">
                      <a16:colId xmlns:a16="http://schemas.microsoft.com/office/drawing/2014/main" val="1712464062"/>
                    </a:ext>
                  </a:extLst>
                </a:gridCol>
                <a:gridCol w="68953">
                  <a:extLst>
                    <a:ext uri="{9D8B030D-6E8A-4147-A177-3AD203B41FA5}">
                      <a16:colId xmlns:a16="http://schemas.microsoft.com/office/drawing/2014/main" val="1462599747"/>
                    </a:ext>
                  </a:extLst>
                </a:gridCol>
              </a:tblGrid>
              <a:tr h="582619">
                <a:tc gridSpan="5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종 전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1200" dirty="0">
                          <a:solidFill>
                            <a:schemeClr val="bg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개 정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596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205">
                <a:tc gridSpan="5">
                  <a:txBody>
                    <a:bodyPr/>
                    <a:lstStyle/>
                    <a:p>
                      <a:pPr marL="273050" marR="0" indent="-2730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증권거래세 세율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marR="0" indent="-28575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□</a:t>
                      </a:r>
                      <a:r>
                        <a:rPr lang="ko-KR" altLang="en-US" sz="2400" b="1" kern="0" spc="0" baseline="0" dirty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ko-KR" altLang="en-US" sz="2400" b="1" kern="0" spc="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세율 인하</a:t>
                      </a: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498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구 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율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구 분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세 율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921425"/>
                  </a:ext>
                </a:extLst>
              </a:tr>
              <a:tr h="287602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상장주식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코스피*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0.15%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상장주식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코스피*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0.1%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388926"/>
                  </a:ext>
                </a:extLst>
              </a:tr>
              <a:tr h="181858"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코스닥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0.3%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코스닥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0.25%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328664"/>
                  </a:ext>
                </a:extLst>
              </a:tr>
              <a:tr h="181858">
                <a:tc row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코넥스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0.3%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코넥스</a:t>
                      </a:r>
                      <a:endParaRPr kumimoji="0" lang="ko-KR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0.1%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767301"/>
                  </a:ext>
                </a:extLst>
              </a:tr>
              <a:tr h="98993">
                <a:tc vMerge="1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272657"/>
                  </a:ext>
                </a:extLst>
              </a:tr>
              <a:tr h="210894"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비상장주식</a:t>
                      </a: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장외거래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0.5%</a:t>
                      </a: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5963" marR="0" lvl="1" indent="-258763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비상장주식</a:t>
                      </a:r>
                      <a:r>
                        <a:rPr kumimoji="0" lang="en-US" altLang="ko-KR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·</a:t>
                      </a:r>
                      <a:r>
                        <a:rPr kumimoji="0" lang="ko-KR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장외거래</a:t>
                      </a: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o-KR" alt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0.45%</a:t>
                      </a:r>
                      <a:endParaRPr kumimoji="0" lang="ko-KR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4355" marR="14355" marT="14355" marB="143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9388305"/>
                  </a:ext>
                </a:extLst>
              </a:tr>
              <a:tr h="731057">
                <a:tc gridSpan="5">
                  <a:txBody>
                    <a:bodyPr/>
                    <a:lstStyle/>
                    <a:p>
                      <a:pPr marL="600075" marR="0" lvl="1" indent="-142875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농어촌특별세 </a:t>
                      </a:r>
                      <a:r>
                        <a:rPr kumimoji="0" lang="en-US" altLang="ko-KR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0.15% </a:t>
                      </a:r>
                      <a:r>
                        <a:rPr kumimoji="0" lang="ko-KR" altLang="en-US" sz="16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별도 과세</a:t>
                      </a:r>
                    </a:p>
                  </a:txBody>
                  <a:tcPr marL="14355" marR="14355" marT="14355" marB="1435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622300" marR="0" lvl="1" indent="-1651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* 농어촌특별세 </a:t>
                      </a:r>
                      <a:r>
                        <a:rPr kumimoji="0" lang="en-US" altLang="ko-KR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0.15% </a:t>
                      </a:r>
                      <a:r>
                        <a:rPr kumimoji="0" lang="ko-KR" altLang="en-US" sz="1800" b="1" i="0" u="none" strike="noStrike" kern="0" cap="none" spc="-10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별도 과세</a:t>
                      </a:r>
                      <a:endParaRPr kumimoji="0" lang="en-US" altLang="ko-KR" sz="1800" b="1" i="0" u="none" strike="noStrike" kern="0" cap="none" spc="-10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14355" marR="14355" marT="14355" marB="1435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68743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개정서식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0612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TWO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751DCD-8049-4C8A-97BD-4195B2ABDBDA}"/>
              </a:ext>
            </a:extLst>
          </p:cNvPr>
          <p:cNvSpPr/>
          <p:nvPr/>
        </p:nvSpPr>
        <p:spPr>
          <a:xfrm>
            <a:off x="6642100" y="3862729"/>
            <a:ext cx="5549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1.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원천징수이행상황신고서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근로소득자 소득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·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세액공제 신고서</a:t>
            </a:r>
            <a:endParaRPr kumimoji="1" lang="en-US" altLang="ko-KR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3.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4.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5.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(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)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6.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7.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 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8.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연말정산부속서식등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23197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118</a:t>
            </a:fld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98218E3-6EA7-4709-AE10-964146EF60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51" t="22442" r="26160" b="8529"/>
          <a:stretch/>
        </p:blipFill>
        <p:spPr>
          <a:xfrm>
            <a:off x="226339" y="153910"/>
            <a:ext cx="11660861" cy="6491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30187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2019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개정서식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237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TWO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751DCD-8049-4C8A-97BD-4195B2ABDBDA}"/>
              </a:ext>
            </a:extLst>
          </p:cNvPr>
          <p:cNvSpPr/>
          <p:nvPr/>
        </p:nvSpPr>
        <p:spPr>
          <a:xfrm>
            <a:off x="6642100" y="3862729"/>
            <a:ext cx="5549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1.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원천징수이행상황신고서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2.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근로소득자 소득</a:t>
            </a: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·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세액공제 신고서</a:t>
            </a:r>
            <a:endParaRPr kumimoji="1" lang="en-US" altLang="ko-KR" sz="2400" dirty="0">
              <a:solidFill>
                <a:schemeClr val="bg1"/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3.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4.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5.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(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)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6.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7.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 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8.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연말정산부속서식등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491341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7A8D133-159E-4F20-940E-F76438DAE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120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22572" t="22820" r="22620" b="12564"/>
          <a:stretch/>
        </p:blipFill>
        <p:spPr>
          <a:xfrm>
            <a:off x="70338" y="140677"/>
            <a:ext cx="11992708" cy="6576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618064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9F32FD2-2804-4442-BE7D-176625E3B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121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C715DE-EFE7-414D-AE32-9CC68BF8D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3096285" y="429285"/>
            <a:ext cx="2990190" cy="299019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1D0358E-D706-444E-8434-76B79560B4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33" t="16238" r="24778" b="13795"/>
          <a:stretch/>
        </p:blipFill>
        <p:spPr>
          <a:xfrm>
            <a:off x="208230" y="208230"/>
            <a:ext cx="11688023" cy="6473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612496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88FA281-060C-43DF-BF1A-F3005AE25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122</a:t>
            </a:fld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6BFA094-2AA0-46FF-8656-E5B04A93D5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85" t="30891" r="24406" b="14192"/>
          <a:stretch/>
        </p:blipFill>
        <p:spPr>
          <a:xfrm>
            <a:off x="226337" y="153908"/>
            <a:ext cx="11814772" cy="65094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815416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9B8726B-DEFB-4B4B-A28E-82C34087D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123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3AEE10-3561-4AB8-852C-73AAE668F2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08" t="20330" r="23812" b="12607"/>
          <a:stretch/>
        </p:blipFill>
        <p:spPr>
          <a:xfrm>
            <a:off x="253497" y="226337"/>
            <a:ext cx="11678969" cy="63526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568465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8CD1763-BEBE-4343-9087-44E0DC216F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124</a:t>
            </a:fld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CA06284-6C40-40B5-99BB-4E47962E3B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45" t="26007" r="24614" b="6535"/>
          <a:stretch/>
        </p:blipFill>
        <p:spPr>
          <a:xfrm>
            <a:off x="144855" y="144855"/>
            <a:ext cx="11959628" cy="65818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030073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C72703C-7C12-4AC0-AA49-ECAF6D47F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125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5D3927-BC73-4552-8469-135C9FCF74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99" t="22970" r="25668" b="17888"/>
          <a:stretch/>
        </p:blipFill>
        <p:spPr>
          <a:xfrm>
            <a:off x="307818" y="90535"/>
            <a:ext cx="11597489" cy="6402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01331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11C4CB4-30E8-4B38-9260-B5D7CDD54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126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4D9EA1-B588-44F3-AD4C-307646ABC9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08" t="31551" r="26040" b="8779"/>
          <a:stretch/>
        </p:blipFill>
        <p:spPr>
          <a:xfrm>
            <a:off x="208230" y="244445"/>
            <a:ext cx="11660863" cy="6373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767859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개정서식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435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TWO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751DCD-8049-4C8A-97BD-4195B2ABDBDA}"/>
              </a:ext>
            </a:extLst>
          </p:cNvPr>
          <p:cNvSpPr/>
          <p:nvPr/>
        </p:nvSpPr>
        <p:spPr>
          <a:xfrm>
            <a:off x="6642100" y="3862729"/>
            <a:ext cx="5549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1.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원천징수이행상황신고서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근로소득자 소득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·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세액공제 신고서</a:t>
            </a:r>
            <a:endParaRPr kumimoji="1" lang="en-US" altLang="ko-KR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3.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4.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5.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(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)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6.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7.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 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8.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연말정산부속서식등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872180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E130895-DA6D-4176-A02F-E7BB96D82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128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F3D47D-8938-4D81-AC2A-E563DBEA6F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81" t="19142" r="24183" b="11156"/>
          <a:stretch/>
        </p:blipFill>
        <p:spPr>
          <a:xfrm>
            <a:off x="199176" y="199175"/>
            <a:ext cx="11733291" cy="64279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355133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658DB7A-519B-4F07-B527-9B5D7570F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129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CE3DE5-7AE8-4AD2-9BB2-42592897D7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7" t="20330" r="24851" b="10495"/>
          <a:stretch/>
        </p:blipFill>
        <p:spPr>
          <a:xfrm>
            <a:off x="162962" y="181069"/>
            <a:ext cx="11887200" cy="64279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103732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1ED84F2-0C89-4FBD-B7A7-8CF8EFD84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130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1737A7-51A9-4E61-BC28-7964A8B551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32" t="20198" r="23441" b="18548"/>
          <a:stretch/>
        </p:blipFill>
        <p:spPr>
          <a:xfrm>
            <a:off x="271604" y="271604"/>
            <a:ext cx="11742345" cy="6391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140187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E130895-DA6D-4176-A02F-E7BB96D82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131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7E6A20-FC64-45B6-8ECF-6E67DE1DFA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78" t="19274" r="24406" b="11815"/>
          <a:stretch/>
        </p:blipFill>
        <p:spPr>
          <a:xfrm>
            <a:off x="153909" y="144856"/>
            <a:ext cx="11787612" cy="6427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057658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658DB7A-519B-4F07-B527-9B5D7570F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132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558C29D-C1FB-44AC-A9F4-7A13D05B85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33" t="19802" r="23811" b="8778"/>
          <a:stretch/>
        </p:blipFill>
        <p:spPr>
          <a:xfrm>
            <a:off x="172016" y="172016"/>
            <a:ext cx="11805719" cy="6500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26494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62E053F-E227-4EA6-8E50-FC5C513A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133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C64B2E1-BE3A-4A77-A9CB-10117DA29D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93" t="16370" r="36585" b="10759"/>
          <a:stretch/>
        </p:blipFill>
        <p:spPr>
          <a:xfrm>
            <a:off x="244444" y="117695"/>
            <a:ext cx="11452633" cy="66724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A1AF97D-D2DA-4B32-946E-AD9E6D6BFAFD}"/>
              </a:ext>
            </a:extLst>
          </p:cNvPr>
          <p:cNvSpPr/>
          <p:nvPr/>
        </p:nvSpPr>
        <p:spPr>
          <a:xfrm>
            <a:off x="4164594" y="117695"/>
            <a:ext cx="1783533" cy="316871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369594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1457061-9CF1-4C75-88DE-23FF70C83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134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90BE7CB-5CED-4294-B654-8929DF9853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20" t="20463" r="36955" b="20395"/>
          <a:stretch/>
        </p:blipFill>
        <p:spPr>
          <a:xfrm>
            <a:off x="153909" y="144854"/>
            <a:ext cx="11805719" cy="65003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81C1A140-5B95-48A5-B99C-2BAA167721C5}"/>
              </a:ext>
            </a:extLst>
          </p:cNvPr>
          <p:cNvSpPr/>
          <p:nvPr/>
        </p:nvSpPr>
        <p:spPr>
          <a:xfrm>
            <a:off x="153909" y="3069125"/>
            <a:ext cx="11669917" cy="3644021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06073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E19B8C8-DAC7-45E4-B3F7-F7A3BB20D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135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10509D-5F93-4CBB-8AE3-F5609B1572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42" t="67063" r="37178" b="4068"/>
          <a:stretch/>
        </p:blipFill>
        <p:spPr>
          <a:xfrm>
            <a:off x="253497" y="253498"/>
            <a:ext cx="11651810" cy="63255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51784DB6-F823-4216-B2CD-843D23DC6952}"/>
              </a:ext>
            </a:extLst>
          </p:cNvPr>
          <p:cNvSpPr/>
          <p:nvPr/>
        </p:nvSpPr>
        <p:spPr>
          <a:xfrm>
            <a:off x="244443" y="2815628"/>
            <a:ext cx="11669917" cy="3032911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5094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개정서식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751DCD-8049-4C8A-97BD-4195B2ABDBDA}"/>
              </a:ext>
            </a:extLst>
          </p:cNvPr>
          <p:cNvSpPr/>
          <p:nvPr/>
        </p:nvSpPr>
        <p:spPr>
          <a:xfrm>
            <a:off x="6642100" y="3862729"/>
            <a:ext cx="5549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1.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원천징수이행상황신고서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2.</a:t>
            </a:r>
            <a:r>
              <a:rPr kumimoji="1" lang="ko-KR" altLang="en-US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근로소득자 소득</a:t>
            </a:r>
            <a:r>
              <a:rPr kumimoji="1" lang="en-US" altLang="ko-KR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·</a:t>
            </a:r>
            <a:r>
              <a:rPr kumimoji="1" lang="ko-KR" altLang="en-US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세액공제 신고서</a:t>
            </a:r>
            <a:endParaRPr kumimoji="1" lang="en-US" altLang="ko-KR" sz="2400" dirty="0">
              <a:solidFill>
                <a:srgbClr val="3C3B3E"/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3.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4.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5.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(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)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6.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7.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 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8.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연말정산부속서식등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136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435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TWO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766371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F5F3D89-B16C-4309-8027-0E81A58C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137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1AB30F-2982-492E-8591-42837F7983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25" t="20594" r="26039" b="7591"/>
          <a:stretch/>
        </p:blipFill>
        <p:spPr>
          <a:xfrm>
            <a:off x="199176" y="190123"/>
            <a:ext cx="11715184" cy="6437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720245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F4B38FE-BBA4-4E60-B6BB-985C9891B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138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049449-8D07-418A-8305-F9F25C710C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90" t="34984" r="25669" b="10627"/>
          <a:stretch/>
        </p:blipFill>
        <p:spPr>
          <a:xfrm>
            <a:off x="153910" y="135801"/>
            <a:ext cx="11850986" cy="64822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778441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개정서식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751DCD-8049-4C8A-97BD-4195B2ABDBDA}"/>
              </a:ext>
            </a:extLst>
          </p:cNvPr>
          <p:cNvSpPr/>
          <p:nvPr/>
        </p:nvSpPr>
        <p:spPr>
          <a:xfrm>
            <a:off x="6642100" y="3862729"/>
            <a:ext cx="5549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1.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원천징수이행상황신고서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2.</a:t>
            </a:r>
            <a:r>
              <a:rPr kumimoji="1" lang="ko-KR" altLang="en-US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근로소득자 소득</a:t>
            </a:r>
            <a:r>
              <a:rPr kumimoji="1" lang="en-US" altLang="ko-KR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·</a:t>
            </a:r>
            <a:r>
              <a:rPr kumimoji="1" lang="ko-KR" altLang="en-US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세액공제 신고서</a:t>
            </a:r>
            <a:endParaRPr kumimoji="1" lang="en-US" altLang="ko-KR" sz="2400" dirty="0">
              <a:solidFill>
                <a:srgbClr val="3C3B3E"/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3.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E4045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4.</a:t>
            </a:r>
            <a:r>
              <a:rPr kumimoji="1" lang="ko-KR" altLang="en-US" sz="2400" dirty="0">
                <a:solidFill>
                  <a:srgbClr val="3E4045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5.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</a:t>
            </a: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(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</a:t>
            </a: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)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6.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7.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 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8.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연말정산부속서식등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139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435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TWO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361208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D0721A3-57AE-4FA1-BCC6-384AA6BE4F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7" t="20859" r="25891" b="7853"/>
          <a:stretch/>
        </p:blipFill>
        <p:spPr>
          <a:xfrm>
            <a:off x="316872" y="199176"/>
            <a:ext cx="11633702" cy="6563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140</a:t>
            </a:fld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36F1278-AAF1-495C-A0AE-AC2ACB3B6F4A}"/>
              </a:ext>
            </a:extLst>
          </p:cNvPr>
          <p:cNvSpPr/>
          <p:nvPr/>
        </p:nvSpPr>
        <p:spPr>
          <a:xfrm>
            <a:off x="3748134" y="5047307"/>
            <a:ext cx="4517680" cy="16115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dirty="0">
                <a:solidFill>
                  <a:schemeClr val="tx1"/>
                </a:solidFill>
              </a:rPr>
              <a:t>변경 없음</a:t>
            </a:r>
          </a:p>
        </p:txBody>
      </p:sp>
    </p:spTree>
    <p:extLst>
      <p:ext uri="{BB962C8B-B14F-4D97-AF65-F5344CB8AC3E}">
        <p14:creationId xmlns:p14="http://schemas.microsoft.com/office/powerpoint/2010/main" val="311737034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개정서식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751DCD-8049-4C8A-97BD-4195B2ABDBDA}"/>
              </a:ext>
            </a:extLst>
          </p:cNvPr>
          <p:cNvSpPr/>
          <p:nvPr/>
        </p:nvSpPr>
        <p:spPr>
          <a:xfrm>
            <a:off x="6642100" y="3862729"/>
            <a:ext cx="5549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1.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원천징수이행상황신고서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근로소득자 소득</a:t>
            </a: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·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세액공제 신고서</a:t>
            </a:r>
            <a:endParaRPr kumimoji="1" lang="en-US" altLang="ko-KR" sz="2400" dirty="0">
              <a:solidFill>
                <a:srgbClr val="3B3838"/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3.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4.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5.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</a:t>
            </a: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(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</a:t>
            </a: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)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6.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7.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 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8.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연말정산부속서식등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141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435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TWO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076965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F5F3D89-B16C-4309-8027-0E81A58C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142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18C30E-B160-4A59-9AC5-483A614F5A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08" t="20594" r="26856" b="11155"/>
          <a:stretch/>
        </p:blipFill>
        <p:spPr>
          <a:xfrm>
            <a:off x="190123" y="126748"/>
            <a:ext cx="11778558" cy="65728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849057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F4B38FE-BBA4-4E60-B6BB-985C9891B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143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5031A9D-8116-4A15-92AA-FE1237E32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59" t="42376" r="27228" b="11684"/>
          <a:stretch/>
        </p:blipFill>
        <p:spPr>
          <a:xfrm>
            <a:off x="217283" y="126749"/>
            <a:ext cx="11724238" cy="6599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0157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F5F3D89-B16C-4309-8027-0E81A58C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144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A8DF05-3574-4C18-BB00-82E26AE931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59" t="20858" r="26262" b="10099"/>
          <a:stretch/>
        </p:blipFill>
        <p:spPr>
          <a:xfrm>
            <a:off x="208230" y="153909"/>
            <a:ext cx="11724237" cy="6464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314676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F4B38FE-BBA4-4E60-B6BB-985C9891B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145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93519F1-3D1F-40A0-B869-2F248F42C8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59" t="39076" r="27005" b="12344"/>
          <a:stretch/>
        </p:blipFill>
        <p:spPr>
          <a:xfrm>
            <a:off x="144856" y="172016"/>
            <a:ext cx="11914360" cy="64732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736243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개정서식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751DCD-8049-4C8A-97BD-4195B2ABDBDA}"/>
              </a:ext>
            </a:extLst>
          </p:cNvPr>
          <p:cNvSpPr/>
          <p:nvPr/>
        </p:nvSpPr>
        <p:spPr>
          <a:xfrm>
            <a:off x="6642100" y="3862729"/>
            <a:ext cx="5549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1.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원천징수이행상황신고서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2.</a:t>
            </a:r>
            <a:r>
              <a:rPr kumimoji="1" lang="ko-KR" altLang="en-US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근로소득자 소득</a:t>
            </a:r>
            <a:r>
              <a:rPr kumimoji="1" lang="en-US" altLang="ko-KR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·</a:t>
            </a:r>
            <a:r>
              <a:rPr kumimoji="1" lang="ko-KR" altLang="en-US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세액공제 신고서</a:t>
            </a:r>
            <a:endParaRPr kumimoji="1" lang="en-US" altLang="ko-KR" sz="2400" dirty="0">
              <a:solidFill>
                <a:srgbClr val="3C3B3E"/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3.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4.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5.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</a:t>
            </a: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(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</a:t>
            </a: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)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6.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7.</a:t>
            </a:r>
            <a:r>
              <a:rPr kumimoji="1" lang="ko-KR" altLang="en-US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 </a:t>
            </a:r>
            <a:r>
              <a:rPr kumimoji="1" lang="ko-KR" altLang="en-US" sz="2400" dirty="0" err="1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지급명세서등</a:t>
            </a:r>
            <a:endParaRPr kumimoji="1" lang="ko-KR" altLang="en-US" sz="2400" dirty="0">
              <a:solidFill>
                <a:schemeClr val="bg1"/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8.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연말정산부속서식등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146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435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TWO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840661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99F3744-FB7E-40E4-AD5D-08972B7F9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147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83D1BD-19FB-4CBD-A705-B794A7A868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36" t="23762" r="27005" b="11948"/>
          <a:stretch/>
        </p:blipFill>
        <p:spPr>
          <a:xfrm>
            <a:off x="144855" y="117696"/>
            <a:ext cx="11878147" cy="6491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568491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8C15289-A5B2-40DA-9450-495ACF989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148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BD2DDBA-B412-40CE-A12E-5E3EC1D430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85" t="35907" r="27154" b="13267"/>
          <a:stretch/>
        </p:blipFill>
        <p:spPr>
          <a:xfrm>
            <a:off x="90536" y="199176"/>
            <a:ext cx="11869092" cy="64913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864193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20940D0-6C6F-44B4-B075-62CA26B3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149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D0721E-E8C7-434E-BE7D-FBF446216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85" t="36303" r="27005" b="7987"/>
          <a:stretch/>
        </p:blipFill>
        <p:spPr>
          <a:xfrm>
            <a:off x="253497" y="190123"/>
            <a:ext cx="11715184" cy="6491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746803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99F3744-FB7E-40E4-AD5D-08972B7F9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150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FEE114-B47B-4B3F-B3AE-F8683D7BE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85" t="28383" r="27377" b="17359"/>
          <a:stretch/>
        </p:blipFill>
        <p:spPr>
          <a:xfrm>
            <a:off x="190124" y="153910"/>
            <a:ext cx="11814772" cy="6482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104684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8C15289-A5B2-40DA-9450-495ACF989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151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E0F3878-6934-4FD9-AA17-265B8E66F3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12" t="22706" r="24777" b="10627"/>
          <a:stretch/>
        </p:blipFill>
        <p:spPr>
          <a:xfrm>
            <a:off x="181069" y="181069"/>
            <a:ext cx="11751397" cy="64098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351112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5811890-DAC2-4EAF-A41B-AB72E6269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152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1C98BB-FBF2-4CF1-B00F-0A232B94C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19" t="19670" r="25372" b="22509"/>
          <a:stretch/>
        </p:blipFill>
        <p:spPr>
          <a:xfrm>
            <a:off x="208230" y="190123"/>
            <a:ext cx="11796665" cy="6491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495785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4A01E9D-0F99-4FF8-8239-AA5E51F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153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BE94BE9-F38C-496C-A48E-91BBF92877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10" t="20066" r="23218" b="22904"/>
          <a:stretch/>
        </p:blipFill>
        <p:spPr>
          <a:xfrm>
            <a:off x="253498" y="298764"/>
            <a:ext cx="11624650" cy="6364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2934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4A01E9D-0F99-4FF8-8239-AA5E51F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154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C2EEB22-87E6-4FCA-B05C-F8FA5706F5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58" t="23630" r="23070" b="7855"/>
          <a:stretch/>
        </p:blipFill>
        <p:spPr>
          <a:xfrm>
            <a:off x="199176" y="226337"/>
            <a:ext cx="11715184" cy="6364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395294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4A01E9D-0F99-4FF8-8239-AA5E51F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155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36264A-1510-4191-BBA1-B8C959D4E3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32" t="18878" r="24257" b="22640"/>
          <a:stretch/>
        </p:blipFill>
        <p:spPr>
          <a:xfrm>
            <a:off x="172016" y="172016"/>
            <a:ext cx="11841933" cy="640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017718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4A01E9D-0F99-4FF8-8239-AA5E51F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156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7853B05-0771-42DC-8162-61B2D0F392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53" t="39076" r="24183" b="10891"/>
          <a:stretch/>
        </p:blipFill>
        <p:spPr>
          <a:xfrm>
            <a:off x="190123" y="298763"/>
            <a:ext cx="11805719" cy="6355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26516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E21A1A5-0140-4D79-B0ED-0C7267BC6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157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6EE8C6E-C541-4B0A-BF3E-0C6259FDB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85" t="20067" r="24778" b="10758"/>
          <a:stretch/>
        </p:blipFill>
        <p:spPr>
          <a:xfrm>
            <a:off x="271604" y="181069"/>
            <a:ext cx="11706131" cy="6311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497215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4A01E9D-0F99-4FF8-8239-AA5E51F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158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150C778-A363-4176-845D-37713BED13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58" t="26535" r="24109" b="10362"/>
          <a:stretch/>
        </p:blipFill>
        <p:spPr>
          <a:xfrm>
            <a:off x="181069" y="217284"/>
            <a:ext cx="11832880" cy="6427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400969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4A01E9D-0F99-4FF8-8239-AA5E51F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159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A0B9260-84A2-4348-9087-62715DB3DE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81" t="19406" r="23737" b="16700"/>
          <a:stretch/>
        </p:blipFill>
        <p:spPr>
          <a:xfrm>
            <a:off x="217284" y="235390"/>
            <a:ext cx="11805718" cy="62574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117937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4A01E9D-0F99-4FF8-8239-AA5E51F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160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AD1FD0-D148-4384-947C-628F7CE024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01" t="30231" r="24852" b="20660"/>
          <a:stretch/>
        </p:blipFill>
        <p:spPr>
          <a:xfrm>
            <a:off x="153910" y="235390"/>
            <a:ext cx="11860040" cy="63917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2093573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4A01E9D-0F99-4FF8-8239-AA5E51F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161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AB72834-41C4-4B47-BE63-826555D004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55" t="26931" r="26782" b="7986"/>
          <a:stretch/>
        </p:blipFill>
        <p:spPr>
          <a:xfrm>
            <a:off x="190123" y="135802"/>
            <a:ext cx="11724237" cy="6500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160238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20940D0-6C6F-44B4-B075-62CA26B3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162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2E2C29D-60EF-4E76-8D75-00325FC764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27" t="42376" r="26931" b="10231"/>
          <a:stretch/>
        </p:blipFill>
        <p:spPr>
          <a:xfrm>
            <a:off x="153909" y="153909"/>
            <a:ext cx="11751398" cy="63389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8429236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4A01E9D-0F99-4FF8-8239-AA5E51F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163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25047A-71FC-4598-850D-DEE7D3A3D4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13" t="19933" r="23960" b="10495"/>
          <a:stretch/>
        </p:blipFill>
        <p:spPr>
          <a:xfrm>
            <a:off x="162962" y="135802"/>
            <a:ext cx="11760452" cy="65184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606390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20940D0-6C6F-44B4-B075-62CA26B3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164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6B9FF8-7741-4EF3-835A-233B27951D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33" t="19538" r="25966" b="10363"/>
          <a:stretch/>
        </p:blipFill>
        <p:spPr>
          <a:xfrm>
            <a:off x="190124" y="181070"/>
            <a:ext cx="11769504" cy="6464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573269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개정서식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751DCD-8049-4C8A-97BD-4195B2ABDBDA}"/>
              </a:ext>
            </a:extLst>
          </p:cNvPr>
          <p:cNvSpPr/>
          <p:nvPr/>
        </p:nvSpPr>
        <p:spPr>
          <a:xfrm>
            <a:off x="6642100" y="3735987"/>
            <a:ext cx="5549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1.</a:t>
            </a:r>
            <a:r>
              <a:rPr kumimoji="1" lang="ko-KR" altLang="en-US" sz="2400" dirty="0">
                <a:solidFill>
                  <a:srgbClr val="3B3838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원천징수이행상황신고서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2.</a:t>
            </a:r>
            <a:r>
              <a:rPr kumimoji="1" lang="ko-KR" altLang="en-US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근로소득자 소득</a:t>
            </a:r>
            <a:r>
              <a:rPr kumimoji="1" lang="en-US" altLang="ko-KR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·</a:t>
            </a:r>
            <a:r>
              <a:rPr kumimoji="1" lang="ko-KR" altLang="en-US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세액공제 신고서</a:t>
            </a:r>
            <a:endParaRPr kumimoji="1" lang="en-US" altLang="ko-KR" sz="2400" dirty="0">
              <a:solidFill>
                <a:srgbClr val="3C3B3E"/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3.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4.</a:t>
            </a:r>
            <a:r>
              <a:rPr kumimoji="1" lang="ko-KR" altLang="en-US" sz="2400" dirty="0">
                <a:solidFill>
                  <a:srgbClr val="3C3B3E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근로소득간이지급명세서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5.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(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</a:t>
            </a: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)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6.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사업소득간이지급명세서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7.</a:t>
            </a:r>
            <a:r>
              <a:rPr kumimoji="1"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기타 </a:t>
            </a:r>
            <a:r>
              <a:rPr kumimoji="1" lang="ko-KR" altLang="en-US" sz="2400" dirty="0" err="1">
                <a:solidFill>
                  <a:schemeClr val="bg2">
                    <a:lumMod val="25000"/>
                  </a:schemeClr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지급명세서등</a:t>
            </a:r>
            <a:endParaRPr kumimoji="1" lang="ko-KR" altLang="en-US" sz="2400" dirty="0">
              <a:solidFill>
                <a:schemeClr val="bg2">
                  <a:lumMod val="25000"/>
                </a:schemeClr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8.</a:t>
            </a:r>
            <a:r>
              <a:rPr kumimoji="1" lang="ko-KR" altLang="en-US" sz="2400" dirty="0" err="1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  <a:cs typeface="굴림" pitchFamily="50" charset="-127"/>
              </a:rPr>
              <a:t>연말정산부속서식등</a:t>
            </a:r>
            <a:endParaRPr kumimoji="1" lang="ko-KR" altLang="en-US" sz="2400" dirty="0">
              <a:solidFill>
                <a:schemeClr val="bg1"/>
              </a:solidFill>
              <a:latin typeface="나눔스퀘어OTF Bold" pitchFamily="34" charset="-127"/>
              <a:ea typeface="나눔스퀘어OTF Bold" pitchFamily="34" charset="-127"/>
              <a:cs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165</a:t>
            </a:fld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4435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TWO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9368606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23BC43F-766B-4308-ABE3-730EA080A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166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889AFD3-D017-490A-A240-F24F93CD9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41" t="25479" r="26485" b="7327"/>
          <a:stretch/>
        </p:blipFill>
        <p:spPr>
          <a:xfrm>
            <a:off x="153909" y="199176"/>
            <a:ext cx="11869093" cy="6379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245156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5FA8927-0F6F-49AC-8DEC-7C89A8E8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167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8C32F26-5CFC-4DEA-8731-BD301E56F6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70" t="26138" r="27079" b="16964"/>
          <a:stretch/>
        </p:blipFill>
        <p:spPr>
          <a:xfrm>
            <a:off x="162962" y="253497"/>
            <a:ext cx="11823826" cy="62393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26143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23BC43F-766B-4308-ABE3-730EA080A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168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91A86A-F7F4-43B4-8A86-4BEB48A2DB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99" t="19802" r="25000" b="6799"/>
          <a:stretch/>
        </p:blipFill>
        <p:spPr>
          <a:xfrm>
            <a:off x="181068" y="244444"/>
            <a:ext cx="11769505" cy="63345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1402715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5FA8927-0F6F-49AC-8DEC-7C89A8E8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169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1DB4FF0-163F-4CBB-960F-3BBD16E9C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47" t="22047" r="26040" b="19340"/>
          <a:stretch/>
        </p:blipFill>
        <p:spPr>
          <a:xfrm>
            <a:off x="235390" y="172016"/>
            <a:ext cx="11688024" cy="640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7950772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23BC43F-766B-4308-ABE3-730EA080A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170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86AECA-CDA7-4048-B1C4-0BFC38CCED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70" t="20462" r="25817" b="14984"/>
          <a:stretch/>
        </p:blipFill>
        <p:spPr>
          <a:xfrm>
            <a:off x="126748" y="172016"/>
            <a:ext cx="11932467" cy="64069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239098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5FA8927-0F6F-49AC-8DEC-7C89A8E8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171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F55CA91-217B-4B3F-86E0-9BA26EDB53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44" t="22575" r="28342" b="7062"/>
          <a:stretch/>
        </p:blipFill>
        <p:spPr>
          <a:xfrm>
            <a:off x="190123" y="135802"/>
            <a:ext cx="11823826" cy="65637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801377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23BC43F-766B-4308-ABE3-730EA080A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172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2DF241A-165F-448B-9559-1822FF06EA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19" t="20594" r="28342" b="11815"/>
          <a:stretch/>
        </p:blipFill>
        <p:spPr>
          <a:xfrm>
            <a:off x="117695" y="162962"/>
            <a:ext cx="11932467" cy="6554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0022668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5FA8927-0F6F-49AC-8DEC-7C89A8E8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173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05136F-2235-4381-867C-E3F4F5D234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16" t="36963" r="28490" b="14060"/>
          <a:stretch/>
        </p:blipFill>
        <p:spPr>
          <a:xfrm>
            <a:off x="153909" y="235389"/>
            <a:ext cx="11841933" cy="6355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2612608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35311A-7BC5-4DE7-B906-DDBF4C3F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174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2D2925-C0E9-4E12-9502-D32C043544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93" t="26930" r="25000" b="9043"/>
          <a:stretch/>
        </p:blipFill>
        <p:spPr>
          <a:xfrm>
            <a:off x="181069" y="208230"/>
            <a:ext cx="11796665" cy="6355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247960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D1663F2-9154-4C45-AF91-D27061F96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175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4171D5-8D0D-4E10-8C1B-ECAE1E30B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97" t="18614" r="25668" b="9967"/>
          <a:stretch/>
        </p:blipFill>
        <p:spPr>
          <a:xfrm>
            <a:off x="135802" y="162962"/>
            <a:ext cx="11878147" cy="64732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2083537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23BC43F-766B-4308-ABE3-730EA080A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176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2FC2DB-319A-4E12-9D73-2C628E262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05" t="19274" r="24628" b="12211"/>
          <a:stretch/>
        </p:blipFill>
        <p:spPr>
          <a:xfrm>
            <a:off x="181070" y="217283"/>
            <a:ext cx="11823826" cy="63617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513158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5FA8927-0F6F-49AC-8DEC-7C89A8E8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177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9341478-40F2-4C4C-ACF5-1D02DBEED6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06" t="20595" r="24182" b="7854"/>
          <a:stretch/>
        </p:blipFill>
        <p:spPr>
          <a:xfrm>
            <a:off x="208230" y="208231"/>
            <a:ext cx="11787612" cy="6373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325377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23BC43F-766B-4308-ABE3-730EA080A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178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6D1FFB1-56D8-48DF-8683-4037A119A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81" t="19406" r="24110" b="13796"/>
          <a:stretch/>
        </p:blipFill>
        <p:spPr>
          <a:xfrm>
            <a:off x="208230" y="144855"/>
            <a:ext cx="11787612" cy="65094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0508903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5FA8927-0F6F-49AC-8DEC-7C89A8E8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179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9413A1-9C9B-4AED-94AC-86A15186BD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85" t="20594" r="29233" b="7986"/>
          <a:stretch/>
        </p:blipFill>
        <p:spPr>
          <a:xfrm>
            <a:off x="117695" y="217283"/>
            <a:ext cx="11914360" cy="64641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671420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6E0FC50-B03D-4183-8AC8-ED106121C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180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6AF3BD-4B2D-499C-8842-087A3ACFFF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33" t="22706" r="29233" b="9703"/>
          <a:stretch/>
        </p:blipFill>
        <p:spPr>
          <a:xfrm>
            <a:off x="135802" y="144855"/>
            <a:ext cx="11887200" cy="65094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3745157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5FA8927-0F6F-49AC-8DEC-7C89A8E8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181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18799" t="12876" r="19216" b="7648"/>
          <a:stretch/>
        </p:blipFill>
        <p:spPr>
          <a:xfrm>
            <a:off x="188258" y="333375"/>
            <a:ext cx="11725836" cy="626913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69634209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6E0FC50-B03D-4183-8AC8-ED106121C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182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17917" t="21765" r="19362" b="30000"/>
          <a:stretch/>
        </p:blipFill>
        <p:spPr>
          <a:xfrm>
            <a:off x="295835" y="524435"/>
            <a:ext cx="11470341" cy="49619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9526069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183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593" t="13660" r="16789" b="7777"/>
          <a:stretch/>
        </p:blipFill>
        <p:spPr>
          <a:xfrm>
            <a:off x="242046" y="144178"/>
            <a:ext cx="11685495" cy="62431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36987737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493AAFA-7F40-4C95-B17E-D221E7A4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184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21372" t="15883" r="22084" b="8039"/>
          <a:stretch/>
        </p:blipFill>
        <p:spPr>
          <a:xfrm>
            <a:off x="336177" y="333375"/>
            <a:ext cx="11537576" cy="62825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9409545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5FA8927-0F6F-49AC-8DEC-7C89A8E8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185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30180" t="13664" r="31036" b="8979"/>
          <a:stretch/>
        </p:blipFill>
        <p:spPr>
          <a:xfrm>
            <a:off x="296562" y="333375"/>
            <a:ext cx="11615352" cy="626513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947234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6E0FC50-B03D-4183-8AC8-ED106121C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186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14C337-8A8A-4833-B98E-6D3E72524B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5" t="34852" r="26931" b="6667"/>
          <a:stretch/>
        </p:blipFill>
        <p:spPr>
          <a:xfrm>
            <a:off x="144855" y="172016"/>
            <a:ext cx="11905307" cy="65094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0961642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03D8576-A867-43CE-A04C-B6C000C71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187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E6DDF9-A16B-4CBE-A626-E265758788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27" t="20462" r="26708" b="7327"/>
          <a:stretch/>
        </p:blipFill>
        <p:spPr>
          <a:xfrm>
            <a:off x="181069" y="117696"/>
            <a:ext cx="11796666" cy="65547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9053701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6173E61-FE65-46A5-9D00-226B6A6AB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188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AEB03D-EA67-4B5B-B55B-4568B81DF3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7" t="47261" r="26782" b="7590"/>
          <a:stretch/>
        </p:blipFill>
        <p:spPr>
          <a:xfrm>
            <a:off x="153908" y="153909"/>
            <a:ext cx="11896253" cy="6446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0842145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EC29DE1-C369-4A29-8959-FF757BBD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t>189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5EB8E5B-72FD-49F0-A09F-4B5F457803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7" t="20066" r="26336" b="7722"/>
          <a:stretch/>
        </p:blipFill>
        <p:spPr>
          <a:xfrm>
            <a:off x="271604" y="190123"/>
            <a:ext cx="11588435" cy="6464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5490437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36950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0" y="2188114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6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최신 질의회신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5559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THREE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1021524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968188"/>
              </p:ext>
            </p:extLst>
          </p:nvPr>
        </p:nvGraphicFramePr>
        <p:xfrm>
          <a:off x="334108" y="719665"/>
          <a:ext cx="11544300" cy="5205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691">
                <a:tc>
                  <a:txBody>
                    <a:bodyPr/>
                    <a:lstStyle/>
                    <a:p>
                      <a:pPr marL="896938" indent="-896938" latinLnBrk="1"/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 목 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r>
                        <a:rPr lang="ko-KR" altLang="en-US" sz="2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내일채움공제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지자체 연계지원금 및 </a:t>
                      </a:r>
                      <a:r>
                        <a:rPr lang="ko-KR" altLang="en-US" sz="2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청년재직자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2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내일채움공제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만기공제금 소득세과세여부에 대한 회신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[(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기획재정부 소득세제과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-463(2019.8.9.)] </a:t>
                      </a:r>
                      <a:endParaRPr lang="ko-KR" altLang="en-US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475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 지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</a:t>
                      </a: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근로자가 「중소기업인력지원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특별법」제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따른 성과보상기금으로부터 공제금을 수령하는 경우 국가 또는 지방자치단체의 지원금인 경우에는 그 지원금에 해당하는 부분은 소득세가 과세되지 아니하는 것이며 그 밖에 그 재원이 공기업 등의 지원금인 경우에는 과세대상 근로소득에 해당하는 것임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3460">
                <a:tc>
                  <a:txBody>
                    <a:bodyPr/>
                    <a:lstStyle/>
                    <a:p>
                      <a:pPr latinLnBrk="1"/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 신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근로자가 「중소기업인력지원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특별법」제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35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따른 성과보상기금으로부터 공제금을 수령하는 경우로서 그 성과보상기금의 재원이 국가 또는 지방자치단체의 지원금인 경우에는 그 지원금에 해당하는 부분은 소득세가 과세되지 아니하는 것이나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 밖에 그 재원이 공기업 등의 지원금인 경우에는 과세대상 근로소득에 해당하는 것임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또한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근로자가 수령하는 공제금 중 공기업 등이 부담한 기여금부분에 대해서는 「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조세특례제한법」제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따른 소득세 감면을 적용하지 않는 것임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latinLnBrk="1"/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8846357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013753"/>
              </p:ext>
            </p:extLst>
          </p:nvPr>
        </p:nvGraphicFramePr>
        <p:xfrm>
          <a:off x="334108" y="719665"/>
          <a:ext cx="11544300" cy="5736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691">
                <a:tc>
                  <a:txBody>
                    <a:bodyPr/>
                    <a:lstStyle/>
                    <a:p>
                      <a:pPr marL="896938" indent="-896938" algn="l" latinLnBrk="1"/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 목 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관계기업에 속하는 기업의 </a:t>
                      </a:r>
                      <a:r>
                        <a:rPr lang="ko-KR" altLang="en-US" sz="2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중기령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별표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기준이 되는 업종 판단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[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서면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-2019-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법인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-2297 (2020.04.24)]</a:t>
                      </a:r>
                      <a:endParaRPr lang="ko-KR" altLang="en-US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97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질의내용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○「조세특례제한법 시행령」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“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평균매출액등이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별표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기준에 맞지 아니하는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기업”에서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별표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기준이 되는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업종을「중소기업기본법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시행령」제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항의 평균매출액 등이 큰 기업의 주된 업종으로 볼 수 있는지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</a:t>
                      </a:r>
                      <a:endParaRPr lang="ko-KR" altLang="en-US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02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 지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</a:t>
                      </a: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조세특례제한법 시행령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호의 “평균매출액 등이 별표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기준에 맞지 아니하는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기업”에서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별표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규모 기준을 판단하는 업종은 중소기업기본법 시행령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항에 따른 평균매출액 등이 큰 기업의 주된 업종임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조세특례제한법 시행령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조에서의 “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평균매출액”은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“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매출액”을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의미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3460">
                <a:tc>
                  <a:txBody>
                    <a:bodyPr/>
                    <a:lstStyle/>
                    <a:p>
                      <a:pPr latinLnBrk="1"/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 신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「조세특례제한법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시행령」제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호의 “평균매출액 등이 별표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기준에 맞지 아니하는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기업”에서“평균매출액”은「조세특례제한법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시행령」제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호에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따른“매출액”을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말하며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“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별표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기준”이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되는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업종은「중소기업기본법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시행령」제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항에 따른 평균매출액 등이 큰 기업의 주된 업종임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8056272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742367"/>
              </p:ext>
            </p:extLst>
          </p:nvPr>
        </p:nvGraphicFramePr>
        <p:xfrm>
          <a:off x="334108" y="719665"/>
          <a:ext cx="11544300" cy="5162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341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 목 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국민연금을 납부하지 아니하는 외국인의 중소기업 취업자에 대한 소득세 감면 적용</a:t>
                      </a:r>
                      <a:endParaRPr lang="en-US" altLang="ko-KR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   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기획재정부 소득세제과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-663(2019.12.12.)]</a:t>
                      </a:r>
                      <a:endParaRPr lang="ko-KR" altLang="en-US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97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   지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국민연금법에 따른 사회보장협정 체결에 따라 국내체류 외국인의 국민연금 납부가 면제되는 경우 중소기업 취업자에 대한 소득세 감면을 적용 받을 수 있는 것임</a:t>
                      </a:r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022">
                <a:tc>
                  <a:txBody>
                    <a:bodyPr/>
                    <a:lstStyle/>
                    <a:p>
                      <a:pPr latinLnBrk="1"/>
                      <a:endParaRPr lang="ko-KR" altLang="en-US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346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 신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「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국민연금법」제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126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단서 규정 및 동법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조에 따른 사회보장협정 체결에 따라 국내 체류 외국인의 국민연금 납부가 면제된 경우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중소기업에 취업한 동 외국인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근로자는「조세특례제한법」제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조에 따른 중소기업 취업자에 대한 소득세 감면을 적용 받을 수 있는 것임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9619780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930644"/>
              </p:ext>
            </p:extLst>
          </p:nvPr>
        </p:nvGraphicFramePr>
        <p:xfrm>
          <a:off x="334108" y="719665"/>
          <a:ext cx="11544300" cy="5162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3417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 목 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재난긴급생활비로 지급된 모바일상품권 사용금액의 소득공제 대상 여부</a:t>
                      </a:r>
                      <a:endParaRPr lang="en-US" altLang="ko-KR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    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기획재정부 소득세제과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-244(2020.05.22)]</a:t>
                      </a:r>
                      <a:endParaRPr lang="ko-KR" altLang="en-US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475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  지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재난긴급생활비로 지급된 모바일상품권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조세특례제한법 시행령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항에 따라 실지명의가 확인되는 것에 한함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으로 지급하는 대가는 신용카드 등 사용금액에 대한 소득공제 대상에 해당되는 것임</a:t>
                      </a:r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346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 신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재난긴급생활비로 지급된 모바일상품권이 「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전자금융거래법」제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조에 따른 선불전자지급수단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조세특례제한법 시행령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항에 따라 실지명의가 확인되는 것에 한함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해당하는 경우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재화나 용역을 제공받고 해당 모바일상품권으로 지급하는 대가는 「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조세특례제한법」제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126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 따른 신용카드 등 사용금액에 대한 소득공제 대상에 해당되는 것임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2958192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283862"/>
              </p:ext>
            </p:extLst>
          </p:nvPr>
        </p:nvGraphicFramePr>
        <p:xfrm>
          <a:off x="334108" y="719665"/>
          <a:ext cx="11544300" cy="4992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691">
                <a:tc>
                  <a:txBody>
                    <a:bodyPr/>
                    <a:lstStyle/>
                    <a:p>
                      <a:pPr marL="896938" indent="-896938" latinLnBrk="1"/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 목 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「</a:t>
                      </a:r>
                      <a:r>
                        <a:rPr lang="ko-KR" altLang="en-US" sz="2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소득세법」제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조의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 ‘첫째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둘째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셋째 </a:t>
                      </a:r>
                      <a:r>
                        <a:rPr lang="ko-KR" altLang="en-US" sz="2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이상’의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적용방법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기획재정부 소득세제과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-523(2019.9.18.)]</a:t>
                      </a:r>
                      <a:endParaRPr lang="ko-KR" altLang="en-US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475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 지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</a:t>
                      </a: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「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소득세법」제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항에 따라 출산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입양 신고한 공제대상자녀에 대하여 세액공제를 적용하는 경우 나이 순서와 관계없이 사망한 자녀를 포함하여 출산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입양신고한 순서를 기준으로 적용하는 것이며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세액공제 대상 자녀의 범위는 가족관계등록부 상의 자녀를 기준으로 판단하는 것임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3460">
                <a:tc>
                  <a:txBody>
                    <a:bodyPr/>
                    <a:lstStyle/>
                    <a:p>
                      <a:pPr latinLnBrk="1"/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 신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「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소득세법」제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항에 따라 출산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입양 신고한 공제대상자녀에 대하여 세액공제를 적용하는 경우 나이 순서와 관계없이 사망한 자녀를 포함하여 출산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입양신고한 순서를 기준으로 적용하는 것이며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세액공제 대상 자녀의 범위는 가족관계등록부 상의 자녀를 기준으로 판단하는 것임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6153417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262534"/>
              </p:ext>
            </p:extLst>
          </p:nvPr>
        </p:nvGraphicFramePr>
        <p:xfrm>
          <a:off x="353084" y="719666"/>
          <a:ext cx="11488849" cy="5954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8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9887">
                <a:tc>
                  <a:txBody>
                    <a:bodyPr/>
                    <a:lstStyle/>
                    <a:p>
                      <a:pPr marL="896938" indent="-896938" latinLnBrk="1"/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 목 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장기주택저당차입금 이자상환액 소득공제시 주택의 기준시가가 공시되지 아니한 경우 주택가격 적용 방법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사전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-2020-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법령해석소득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-0111(2020.04.03)]</a:t>
                      </a:r>
                      <a:endParaRPr lang="ko-KR" altLang="en-US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33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사실관계 및 질의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○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대출을 받아 신규분양 아파트를 취득함</a:t>
                      </a:r>
                    </a:p>
                    <a:p>
                      <a:pPr marL="180975" indent="-180975"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 취득시점인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월에는 신규분양 아파트의 공동주택 공시가격은 공시되지 않았으며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2019.1.1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최초로 공시되었음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- 2019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최초 고시된 기준시가는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억원을 초과함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○장기주택저당차입금 이자상환액 소득공제시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취득한 주택의 기준시가가 공시되지 아니한 경우로서 </a:t>
                      </a:r>
                    </a:p>
                    <a:p>
                      <a:pPr marL="180975" indent="-180975"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- 2019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장기주택 저당차입금 공제대상 주택 기준시가가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억원에서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억원으로 확대되었으므로 확대된 기준시가를 적용할 수 있는지 여부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</a:t>
                      </a:r>
                      <a:endParaRPr lang="ko-KR" altLang="en-US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취득당시 인근 유사주택을 평가한 가액을 기준시가로  적용할 수 있는지 여부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</a:t>
                      </a:r>
                      <a:endParaRPr lang="ko-KR" altLang="en-US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47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 지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</a:t>
                      </a: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장기주택저당차입금 이자상환액 소득공제 대상 주택의 기준시가는 취득당시를 기준으로 하는 것이며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공동주택가격이 공시되기 전 차입한 경우에는 차입일 이후 최초로 공시된 가격을 해당주택의 기준시가로 보는 것임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021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 신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귀 사전답변 신청의 경우 「소득세법」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항의 장기주택저당차입금 이자상환액 소득공제 대상 주택의 기준시가는 취득당시를 기준으로 하는 것이며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「부동산 가격공시에 관한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법률」에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따른 공동주택가격이 공시되기 전 차입한 경우에는 차입일 이후 최초로 공시된 가격을 해당주택의 기준시가로 보는 것임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02663208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301132"/>
              </p:ext>
            </p:extLst>
          </p:nvPr>
        </p:nvGraphicFramePr>
        <p:xfrm>
          <a:off x="353084" y="719666"/>
          <a:ext cx="11488849" cy="5904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8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9887">
                <a:tc>
                  <a:txBody>
                    <a:bodyPr/>
                    <a:lstStyle/>
                    <a:p>
                      <a:pPr marL="896938" indent="-896938" latinLnBrk="1"/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 목 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코로나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 기부금이 법정기부금에 해당하는지 여부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사전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-2020-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법령해석법인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-0275(2020.03.26)]</a:t>
                      </a:r>
                      <a:endParaRPr lang="ko-KR" altLang="en-US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rgbClr val="485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121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사실관계 및 질의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○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법인은 코로나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 기부금을 모금하였음</a:t>
                      </a:r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○ 코로나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 기부금이 법정기부금에 해당하는지 여부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47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 지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</a:t>
                      </a: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특별재난지역 선포일 전 및 특별재난지역 외의 지역에 코로나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 기부금을 지출한 경우에도 법정기부금에 해당함</a:t>
                      </a:r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021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 신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귀 세법해석 사전답변 신청의 경우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기존해석사례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기획재정부 법인세제과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-326, 2020.03.24)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를 참조하시기 바랍니다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○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기획재정부 법인세제과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-324, 2020.03.24</a:t>
                      </a:r>
                    </a:p>
                    <a:p>
                      <a:pPr latinLnBrk="1"/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귀 질의의 경우 질의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질의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질의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모두 법정기부금에 해당하는 것임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질의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1)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「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법인세법」제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 및 같은 법 시행령 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조제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항에 따르면 “특별재난지역 선포의 사유가 된 재난으로 생기는 이재민 구호금품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가액”은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법정기부금에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해당하는바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특별재난지역 선포일 전에 지출한 기부금에 대하여도 법정기부금으로 볼 수 있는지 여부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질의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2)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코로나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 기부금품을 수령하여 자원봉사자 및 의사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간호사의 숙식비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인건비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각종 </a:t>
                      </a:r>
                      <a:r>
                        <a:rPr lang="ko-KR" altLang="en-US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진료소모품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구입비 등으로 사용하는 경우에도 해당 기부금품을 이재민을 위한 구호금품 가액으로 볼 수 있는지 여부</a:t>
                      </a:r>
                    </a:p>
                    <a:p>
                      <a:pPr latinLnBrk="1"/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질의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3)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특별재난지역으로 선포된 지역 외 지역의 코로나</a:t>
                      </a:r>
                      <a:r>
                        <a:rPr lang="en-US" altLang="ko-KR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 </a:t>
                      </a:r>
                      <a:r>
                        <a:rPr lang="ko-KR" altLang="en-US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퇴치를 위하여 지출하는 기부금의 경우에도 법정기부금으로 볼 수 있는지 여부</a:t>
                      </a:r>
                      <a:endParaRPr lang="en-US" altLang="ko-KR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2669159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44F0679-0007-423B-954B-42E6F6C5D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198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813DB7-5EA2-4CEB-B972-DF8E9BED5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5" y="380245"/>
            <a:ext cx="11706130" cy="596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910044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3528786"/>
            <a:ext cx="12192000" cy="3329214"/>
          </a:xfrm>
          <a:prstGeom prst="rect">
            <a:avLst/>
          </a:prstGeom>
          <a:solidFill>
            <a:srgbClr val="48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-77740"/>
            <a:ext cx="12192000" cy="3472542"/>
          </a:xfrm>
          <a:prstGeom prst="rect">
            <a:avLst/>
          </a:prstGeom>
          <a:solidFill>
            <a:srgbClr val="F8C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2424" y="2345671"/>
            <a:ext cx="12192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2020</a:t>
            </a:r>
            <a:r>
              <a:rPr lang="ko-KR" altLang="en-US" sz="4800" b="1" spc="-3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년 전산매체 제출기준일부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95B501-20AC-4115-8769-143C6F5728D6}"/>
              </a:ext>
            </a:extLst>
          </p:cNvPr>
          <p:cNvSpPr txBox="1"/>
          <p:nvPr/>
        </p:nvSpPr>
        <p:spPr>
          <a:xfrm>
            <a:off x="279399" y="2188164"/>
            <a:ext cx="5197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60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3F3F3F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Part. THREE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4507319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200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72424" y="2345671"/>
            <a:ext cx="11992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근로소득 지급명세서</a:t>
            </a:r>
          </a:p>
        </p:txBody>
      </p:sp>
    </p:spTree>
    <p:extLst>
      <p:ext uri="{BB962C8B-B14F-4D97-AF65-F5344CB8AC3E}">
        <p14:creationId xmlns:p14="http://schemas.microsoft.com/office/powerpoint/2010/main" val="2432943483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201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27107" t="23987" r="29510" b="9608"/>
          <a:stretch/>
        </p:blipFill>
        <p:spPr>
          <a:xfrm>
            <a:off x="161365" y="333375"/>
            <a:ext cx="11645153" cy="632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86744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202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3652" t="15621" r="14951" b="8562"/>
          <a:stretch/>
        </p:blipFill>
        <p:spPr>
          <a:xfrm>
            <a:off x="137646" y="333375"/>
            <a:ext cx="11776448" cy="612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86712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203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4240" t="31830" r="14878" b="24641"/>
          <a:stretch/>
        </p:blipFill>
        <p:spPr>
          <a:xfrm>
            <a:off x="242047" y="1344928"/>
            <a:ext cx="11833412" cy="408768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24" y="512763"/>
            <a:ext cx="396240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77841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204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4461" t="31961" r="15172" b="24771"/>
          <a:stretch/>
        </p:blipFill>
        <p:spPr>
          <a:xfrm>
            <a:off x="215153" y="1470405"/>
            <a:ext cx="11766176" cy="406959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53" y="784225"/>
            <a:ext cx="5410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56687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205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4607" t="15751" r="15540" b="8824"/>
          <a:stretch/>
        </p:blipFill>
        <p:spPr>
          <a:xfrm>
            <a:off x="309282" y="853722"/>
            <a:ext cx="11631705" cy="572529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82" y="400610"/>
            <a:ext cx="170497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24840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206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20122" t="19804" r="21054" b="16536"/>
          <a:stretch/>
        </p:blipFill>
        <p:spPr>
          <a:xfrm>
            <a:off x="280147" y="512763"/>
            <a:ext cx="11631706" cy="609431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" y="153054"/>
            <a:ext cx="3286125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493963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207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7917" t="20065" r="18480" b="11569"/>
          <a:stretch/>
        </p:blipFill>
        <p:spPr>
          <a:xfrm>
            <a:off x="191433" y="1089024"/>
            <a:ext cx="11736107" cy="551290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90" y="333375"/>
            <a:ext cx="1025842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98011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208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17843" t="16928" r="18333" b="16144"/>
          <a:stretch/>
        </p:blipFill>
        <p:spPr>
          <a:xfrm>
            <a:off x="268940" y="449020"/>
            <a:ext cx="11658601" cy="59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44615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209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7843" t="16667" r="18481" b="14183"/>
          <a:stretch/>
        </p:blipFill>
        <p:spPr>
          <a:xfrm>
            <a:off x="242047" y="765131"/>
            <a:ext cx="11645153" cy="567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03167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210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64" t="16404" r="18480" b="14053"/>
          <a:stretch/>
        </p:blipFill>
        <p:spPr>
          <a:xfrm>
            <a:off x="300785" y="512763"/>
            <a:ext cx="11599862" cy="610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23065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211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4234" t="14625" r="15360" b="9940"/>
          <a:stretch/>
        </p:blipFill>
        <p:spPr>
          <a:xfrm>
            <a:off x="148280" y="512764"/>
            <a:ext cx="11763634" cy="606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51740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212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801" t="17028" r="17793" b="11621"/>
          <a:stretch/>
        </p:blipFill>
        <p:spPr>
          <a:xfrm>
            <a:off x="321135" y="677095"/>
            <a:ext cx="11491923" cy="593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68473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213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801" t="17148" r="17861" b="11862"/>
          <a:stretch/>
        </p:blipFill>
        <p:spPr>
          <a:xfrm>
            <a:off x="339896" y="512764"/>
            <a:ext cx="11386665" cy="606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44353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214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35" t="16787" r="18062" b="11982"/>
          <a:stretch/>
        </p:blipFill>
        <p:spPr>
          <a:xfrm>
            <a:off x="259492" y="333375"/>
            <a:ext cx="11590638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17525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215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16801" t="16907" r="17861" b="11621"/>
          <a:stretch/>
        </p:blipFill>
        <p:spPr>
          <a:xfrm>
            <a:off x="234639" y="606326"/>
            <a:ext cx="11578420" cy="602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68306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216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7" t="16907" r="17928" b="11621"/>
          <a:stretch/>
        </p:blipFill>
        <p:spPr>
          <a:xfrm>
            <a:off x="284205" y="432360"/>
            <a:ext cx="11467071" cy="60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20448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217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7" t="16787" r="17996" b="11742"/>
          <a:stretch/>
        </p:blipFill>
        <p:spPr>
          <a:xfrm>
            <a:off x="234777" y="512763"/>
            <a:ext cx="11677137" cy="606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60855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7" t="16787" r="17996" b="12222"/>
          <a:stretch/>
        </p:blipFill>
        <p:spPr>
          <a:xfrm>
            <a:off x="222420" y="333375"/>
            <a:ext cx="11751277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48084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219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35" t="16787" r="17860" b="11861"/>
          <a:stretch/>
        </p:blipFill>
        <p:spPr>
          <a:xfrm>
            <a:off x="259492" y="333376"/>
            <a:ext cx="11590637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64983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220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7" t="16907" r="17996" b="13303"/>
          <a:stretch/>
        </p:blipFill>
        <p:spPr>
          <a:xfrm>
            <a:off x="284205" y="512764"/>
            <a:ext cx="11590638" cy="606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376673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221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599" t="17748" r="17861" b="11021"/>
          <a:stretch/>
        </p:blipFill>
        <p:spPr>
          <a:xfrm>
            <a:off x="259491" y="568153"/>
            <a:ext cx="11640065" cy="605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04037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222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35" t="16907" r="17860" b="11861"/>
          <a:stretch/>
        </p:blipFill>
        <p:spPr>
          <a:xfrm>
            <a:off x="321276" y="333375"/>
            <a:ext cx="11590638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49884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223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6" t="16907" r="17861" b="11621"/>
          <a:stretch/>
        </p:blipFill>
        <p:spPr>
          <a:xfrm>
            <a:off x="179259" y="358089"/>
            <a:ext cx="11720298" cy="615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91212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224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35" t="16907" r="17860" b="11501"/>
          <a:stretch/>
        </p:blipFill>
        <p:spPr>
          <a:xfrm>
            <a:off x="246995" y="333376"/>
            <a:ext cx="11603135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28264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225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7" t="16787" r="17928" b="27237"/>
          <a:stretch/>
        </p:blipFill>
        <p:spPr>
          <a:xfrm>
            <a:off x="230660" y="512763"/>
            <a:ext cx="11730682" cy="606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48585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226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599" t="16908" r="17996" b="17507"/>
          <a:stretch/>
        </p:blipFill>
        <p:spPr>
          <a:xfrm>
            <a:off x="207018" y="333375"/>
            <a:ext cx="11655468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7133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227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801" t="16666" r="17996" b="11862"/>
          <a:stretch/>
        </p:blipFill>
        <p:spPr>
          <a:xfrm>
            <a:off x="219375" y="333375"/>
            <a:ext cx="11717251" cy="635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59649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6" t="16907" r="17861" b="11982"/>
          <a:stretch/>
        </p:blipFill>
        <p:spPr>
          <a:xfrm>
            <a:off x="271848" y="333376"/>
            <a:ext cx="11677136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2585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229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7" t="17027" r="17928" b="11862"/>
          <a:stretch/>
        </p:blipFill>
        <p:spPr>
          <a:xfrm>
            <a:off x="231733" y="333375"/>
            <a:ext cx="11729608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66423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230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6" t="16787" r="17861" b="11982"/>
          <a:stretch/>
        </p:blipFill>
        <p:spPr>
          <a:xfrm>
            <a:off x="210065" y="333376"/>
            <a:ext cx="11738919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27193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231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35" t="16907" r="17860" b="11982"/>
          <a:stretch/>
        </p:blipFill>
        <p:spPr>
          <a:xfrm>
            <a:off x="284205" y="333376"/>
            <a:ext cx="11627709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34100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232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16734" t="16787" r="17995" b="13543"/>
          <a:stretch/>
        </p:blipFill>
        <p:spPr>
          <a:xfrm>
            <a:off x="271848" y="343968"/>
            <a:ext cx="11578281" cy="623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83858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233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16666" t="16666" r="17861" b="11862"/>
          <a:stretch/>
        </p:blipFill>
        <p:spPr>
          <a:xfrm>
            <a:off x="222422" y="327854"/>
            <a:ext cx="11689492" cy="625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06910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234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7" t="17028" r="17996" b="11981"/>
          <a:stretch/>
        </p:blipFill>
        <p:spPr>
          <a:xfrm>
            <a:off x="209925" y="363228"/>
            <a:ext cx="11714345" cy="621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726729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235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532" t="17028" r="17928" b="11381"/>
          <a:stretch/>
        </p:blipFill>
        <p:spPr>
          <a:xfrm>
            <a:off x="222282" y="333376"/>
            <a:ext cx="11751416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23233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236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34" t="16667" r="17995" b="11982"/>
          <a:stretch/>
        </p:blipFill>
        <p:spPr>
          <a:xfrm>
            <a:off x="127686" y="333375"/>
            <a:ext cx="11808941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94226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237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34" t="16547" r="18130" b="29714"/>
          <a:stretch/>
        </p:blipFill>
        <p:spPr>
          <a:xfrm>
            <a:off x="207935" y="333375"/>
            <a:ext cx="11776130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27508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6" t="16907" r="18063" b="14504"/>
          <a:stretch/>
        </p:blipFill>
        <p:spPr>
          <a:xfrm>
            <a:off x="255373" y="333375"/>
            <a:ext cx="11693611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13080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239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801" t="16788" r="17996" b="13063"/>
          <a:stretch/>
        </p:blipFill>
        <p:spPr>
          <a:xfrm>
            <a:off x="259492" y="303642"/>
            <a:ext cx="11664778" cy="632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66560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240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6" t="16787" r="18063" b="12222"/>
          <a:stretch/>
        </p:blipFill>
        <p:spPr>
          <a:xfrm>
            <a:off x="216328" y="333375"/>
            <a:ext cx="11707941" cy="631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1522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241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7" t="17027" r="17996" b="23939"/>
          <a:stretch/>
        </p:blipFill>
        <p:spPr>
          <a:xfrm>
            <a:off x="243016" y="333375"/>
            <a:ext cx="11730681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2432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242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34" t="16787" r="17995" b="12222"/>
          <a:stretch/>
        </p:blipFill>
        <p:spPr>
          <a:xfrm>
            <a:off x="255372" y="333375"/>
            <a:ext cx="11693612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11156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243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6" t="16787" r="18131" b="13784"/>
          <a:stretch/>
        </p:blipFill>
        <p:spPr>
          <a:xfrm>
            <a:off x="267730" y="333375"/>
            <a:ext cx="11668897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86729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244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801" t="17027" r="17996" b="13904"/>
          <a:stretch/>
        </p:blipFill>
        <p:spPr>
          <a:xfrm>
            <a:off x="267730" y="333376"/>
            <a:ext cx="11755394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86307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245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42" t="16667" r="18110" b="11824"/>
          <a:stretch/>
        </p:blipFill>
        <p:spPr>
          <a:xfrm>
            <a:off x="218364" y="287376"/>
            <a:ext cx="11750723" cy="629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07799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246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667" t="16932" r="18259" b="11691"/>
          <a:stretch/>
        </p:blipFill>
        <p:spPr>
          <a:xfrm>
            <a:off x="205130" y="333375"/>
            <a:ext cx="11709366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98175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247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518" t="16666" r="18035" b="11957"/>
          <a:stretch/>
        </p:blipFill>
        <p:spPr>
          <a:xfrm>
            <a:off x="191068" y="333375"/>
            <a:ext cx="11709780" cy="607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4377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518" t="16800" r="18035" b="16202"/>
          <a:stretch/>
        </p:blipFill>
        <p:spPr>
          <a:xfrm>
            <a:off x="239249" y="333376"/>
            <a:ext cx="11743485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214630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249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592" t="16932" r="18185" b="11691"/>
          <a:stretch/>
        </p:blipFill>
        <p:spPr>
          <a:xfrm>
            <a:off x="259307" y="333376"/>
            <a:ext cx="11559654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435925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250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42" t="16666" r="18110" b="11692"/>
          <a:stretch/>
        </p:blipFill>
        <p:spPr>
          <a:xfrm>
            <a:off x="13648" y="0"/>
            <a:ext cx="11914495" cy="736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95114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251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816" t="18259" r="18109" b="11956"/>
          <a:stretch/>
        </p:blipFill>
        <p:spPr>
          <a:xfrm>
            <a:off x="327545" y="233984"/>
            <a:ext cx="11614245" cy="634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10086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252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6742" t="30597" r="18035" b="16866"/>
          <a:stretch/>
        </p:blipFill>
        <p:spPr>
          <a:xfrm>
            <a:off x="263857" y="333375"/>
            <a:ext cx="11759821" cy="540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46449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253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72424" y="2345671"/>
            <a:ext cx="11992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의료비 지급명세서</a:t>
            </a:r>
          </a:p>
        </p:txBody>
      </p:sp>
    </p:spTree>
    <p:extLst>
      <p:ext uri="{BB962C8B-B14F-4D97-AF65-F5344CB8AC3E}">
        <p14:creationId xmlns:p14="http://schemas.microsoft.com/office/powerpoint/2010/main" val="1803962915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254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28048" t="29137" r="50768" b="64494"/>
          <a:stretch/>
        </p:blipFill>
        <p:spPr>
          <a:xfrm>
            <a:off x="372979" y="185217"/>
            <a:ext cx="3874170" cy="65509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l="16742" t="16799" r="18110" b="15672"/>
          <a:stretch/>
        </p:blipFill>
        <p:spPr>
          <a:xfrm>
            <a:off x="218778" y="840309"/>
            <a:ext cx="11641126" cy="573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89817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255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72424" y="2345671"/>
            <a:ext cx="11992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기타소득 지급명세서</a:t>
            </a:r>
          </a:p>
        </p:txBody>
      </p:sp>
    </p:spTree>
    <p:extLst>
      <p:ext uri="{BB962C8B-B14F-4D97-AF65-F5344CB8AC3E}">
        <p14:creationId xmlns:p14="http://schemas.microsoft.com/office/powerpoint/2010/main" val="132891640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256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20397" t="17065" r="23483" b="16600"/>
          <a:stretch/>
        </p:blipFill>
        <p:spPr>
          <a:xfrm>
            <a:off x="243717" y="232012"/>
            <a:ext cx="11698074" cy="634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04544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257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37" y="284163"/>
            <a:ext cx="5010150" cy="4572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l="20397" t="28209" r="23409" b="18192"/>
          <a:stretch/>
        </p:blipFill>
        <p:spPr>
          <a:xfrm>
            <a:off x="236893" y="741363"/>
            <a:ext cx="11718546" cy="565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53120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258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72424" y="2345671"/>
            <a:ext cx="11992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비과세</a:t>
            </a:r>
            <a:r>
              <a:rPr lang="ko-KR" altLang="en-US" sz="4800" spc="-300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〮</a:t>
            </a:r>
            <a:r>
              <a:rPr lang="ko-KR" altLang="en-US" sz="4800" spc="-300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분리과세</a:t>
            </a:r>
            <a:r>
              <a:rPr lang="ko-KR" altLang="en-US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 명세서</a:t>
            </a:r>
          </a:p>
        </p:txBody>
      </p:sp>
    </p:spTree>
    <p:extLst>
      <p:ext uri="{BB962C8B-B14F-4D97-AF65-F5344CB8AC3E}">
        <p14:creationId xmlns:p14="http://schemas.microsoft.com/office/powerpoint/2010/main" val="306597785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259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07950"/>
            <a:ext cx="4305300" cy="8096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800100"/>
            <a:ext cx="9179386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68137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260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72424" y="2345671"/>
            <a:ext cx="11992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 사업소득 지급명세서</a:t>
            </a:r>
            <a:r>
              <a:rPr lang="en-US" altLang="ko-KR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(</a:t>
            </a:r>
            <a:r>
              <a:rPr lang="ko-KR" altLang="en-US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연말정산용</a:t>
            </a:r>
            <a:r>
              <a:rPr lang="en-US" altLang="ko-KR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)</a:t>
            </a:r>
            <a:endParaRPr lang="ko-KR" altLang="en-US" sz="4800" spc="-300" dirty="0">
              <a:ln>
                <a:solidFill>
                  <a:schemeClr val="bg1">
                    <a:alpha val="0"/>
                  </a:schemeClr>
                </a:solidFill>
              </a:ln>
              <a:latin typeface="나눔스퀘어OTF ExtraBold" panose="020B0600000101010101" pitchFamily="34" charset="-127"/>
              <a:ea typeface="나눔스퀘어OTF ExtraBold" panose="020B0600000101010101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785545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261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85" t="16136" r="18109" b="13814"/>
          <a:stretch/>
        </p:blipFill>
        <p:spPr>
          <a:xfrm>
            <a:off x="261581" y="241254"/>
            <a:ext cx="11668837" cy="63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36170"/>
      </p:ext>
    </p:extLst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262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32" y="231775"/>
            <a:ext cx="4257675" cy="5619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l="18086" t="16269" r="18184" b="14079"/>
          <a:stretch/>
        </p:blipFill>
        <p:spPr>
          <a:xfrm>
            <a:off x="268405" y="793750"/>
            <a:ext cx="11655190" cy="578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0579"/>
      </p:ext>
    </p:extLst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263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10" t="15738" r="18333" b="14875"/>
          <a:stretch/>
        </p:blipFill>
        <p:spPr>
          <a:xfrm>
            <a:off x="275230" y="333376"/>
            <a:ext cx="11641540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04084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264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86" t="19454" r="18184" b="13283"/>
          <a:stretch/>
        </p:blipFill>
        <p:spPr>
          <a:xfrm>
            <a:off x="268405" y="333375"/>
            <a:ext cx="11655190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06878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265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86" t="17198" r="18184" b="15274"/>
          <a:stretch/>
        </p:blipFill>
        <p:spPr>
          <a:xfrm>
            <a:off x="268405" y="333376"/>
            <a:ext cx="11655190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51402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266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85" t="17198" r="18258" b="14079"/>
          <a:stretch/>
        </p:blipFill>
        <p:spPr>
          <a:xfrm>
            <a:off x="275229" y="333376"/>
            <a:ext cx="11641542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65763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267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17936" t="22371" r="18110" b="8375"/>
          <a:stretch/>
        </p:blipFill>
        <p:spPr>
          <a:xfrm>
            <a:off x="247934" y="333376"/>
            <a:ext cx="11696131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96804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85" t="17065" r="18258" b="13416"/>
          <a:stretch/>
        </p:blipFill>
        <p:spPr>
          <a:xfrm>
            <a:off x="275229" y="333375"/>
            <a:ext cx="11641542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09079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269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7936" t="22637" r="18333" b="8906"/>
          <a:stretch/>
        </p:blipFill>
        <p:spPr>
          <a:xfrm>
            <a:off x="241110" y="333375"/>
            <a:ext cx="11655188" cy="62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74020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270</a:t>
            </a:fld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259306" y="327550"/>
            <a:ext cx="11641541" cy="6251463"/>
            <a:chOff x="259307" y="68239"/>
            <a:chExt cx="11627894" cy="7424383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/>
            <a:srcRect l="18085" t="17330" r="18333" b="14345"/>
            <a:stretch/>
          </p:blipFill>
          <p:spPr>
            <a:xfrm>
              <a:off x="259307" y="68239"/>
              <a:ext cx="11627894" cy="7028598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3"/>
            <a:srcRect l="18147" t="40783" r="18421" b="25652"/>
            <a:stretch/>
          </p:blipFill>
          <p:spPr>
            <a:xfrm>
              <a:off x="272955" y="4039739"/>
              <a:ext cx="11600597" cy="34528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1635584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271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10" t="17329" r="18184" b="13815"/>
          <a:stretch/>
        </p:blipFill>
        <p:spPr>
          <a:xfrm>
            <a:off x="245660" y="313900"/>
            <a:ext cx="11668836" cy="626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79403"/>
      </p:ext>
    </p:extLst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272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18085" t="22371" r="18557" b="8508"/>
          <a:stretch/>
        </p:blipFill>
        <p:spPr>
          <a:xfrm>
            <a:off x="252481" y="294496"/>
            <a:ext cx="11716606" cy="628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73463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273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09" t="17198" r="18633" b="14743"/>
          <a:stretch/>
        </p:blipFill>
        <p:spPr>
          <a:xfrm>
            <a:off x="245660" y="300255"/>
            <a:ext cx="11586949" cy="62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04653"/>
      </p:ext>
    </p:extLst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274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085" t="17199" r="18781" b="27744"/>
          <a:stretch/>
        </p:blipFill>
        <p:spPr>
          <a:xfrm>
            <a:off x="259306" y="313899"/>
            <a:ext cx="11546007" cy="616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50562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275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72424" y="2345671"/>
            <a:ext cx="11992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퇴직소득 지급명세서</a:t>
            </a:r>
          </a:p>
        </p:txBody>
      </p:sp>
    </p:spTree>
    <p:extLst>
      <p:ext uri="{BB962C8B-B14F-4D97-AF65-F5344CB8AC3E}">
        <p14:creationId xmlns:p14="http://schemas.microsoft.com/office/powerpoint/2010/main" val="2607508684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25025" t="15738" r="26841" b="11028"/>
          <a:stretch/>
        </p:blipFill>
        <p:spPr>
          <a:xfrm>
            <a:off x="1694597" y="255898"/>
            <a:ext cx="8802806" cy="636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05427"/>
      </p:ext>
    </p:extLst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20398" t="15605" r="21094" b="14212"/>
          <a:stretch/>
        </p:blipFill>
        <p:spPr>
          <a:xfrm>
            <a:off x="232012" y="436728"/>
            <a:ext cx="11737075" cy="618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74576"/>
      </p:ext>
    </p:extLst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9054" t="20381" r="20349" b="10231"/>
          <a:stretch/>
        </p:blipFill>
        <p:spPr>
          <a:xfrm>
            <a:off x="286603" y="313898"/>
            <a:ext cx="11559654" cy="631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50663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80" t="19188" r="20348" b="10497"/>
          <a:stretch/>
        </p:blipFill>
        <p:spPr>
          <a:xfrm>
            <a:off x="286603" y="245659"/>
            <a:ext cx="11600597" cy="635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2665"/>
      </p:ext>
    </p:extLst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05" t="18789" r="19975" b="8242"/>
          <a:stretch/>
        </p:blipFill>
        <p:spPr>
          <a:xfrm>
            <a:off x="259307" y="300252"/>
            <a:ext cx="11682484" cy="627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29448"/>
      </p:ext>
    </p:extLst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05" t="19319" r="20124" b="9304"/>
          <a:stretch/>
        </p:blipFill>
        <p:spPr>
          <a:xfrm>
            <a:off x="259308" y="313897"/>
            <a:ext cx="11600596" cy="630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08044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06" t="19320" r="20124" b="9967"/>
          <a:stretch/>
        </p:blipFill>
        <p:spPr>
          <a:xfrm>
            <a:off x="272954" y="286603"/>
            <a:ext cx="11614246" cy="630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68796"/>
      </p:ext>
    </p:extLst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05" t="19188" r="19975" b="9170"/>
          <a:stretch/>
        </p:blipFill>
        <p:spPr>
          <a:xfrm>
            <a:off x="286602" y="259307"/>
            <a:ext cx="11668837" cy="634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86866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682" t="19319" r="20124" b="8375"/>
          <a:stretch/>
        </p:blipFill>
        <p:spPr>
          <a:xfrm>
            <a:off x="245660" y="286602"/>
            <a:ext cx="11655187" cy="630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81707"/>
      </p:ext>
    </p:extLst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980" t="19319" r="20124" b="9436"/>
          <a:stretch/>
        </p:blipFill>
        <p:spPr>
          <a:xfrm>
            <a:off x="286602" y="259306"/>
            <a:ext cx="11655189" cy="629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51236"/>
      </p:ext>
    </p:extLst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80" t="19453" r="20050" b="8242"/>
          <a:stretch/>
        </p:blipFill>
        <p:spPr>
          <a:xfrm>
            <a:off x="300250" y="286602"/>
            <a:ext cx="11614245" cy="630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68235"/>
      </p:ext>
    </p:extLst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80" t="19188" r="20199" b="9702"/>
          <a:stretch/>
        </p:blipFill>
        <p:spPr>
          <a:xfrm>
            <a:off x="300251" y="341194"/>
            <a:ext cx="11586949" cy="620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68105"/>
      </p:ext>
    </p:extLst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06" t="19320" r="20199" b="10232"/>
          <a:stretch/>
        </p:blipFill>
        <p:spPr>
          <a:xfrm>
            <a:off x="313899" y="300250"/>
            <a:ext cx="11532358" cy="622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34164"/>
      </p:ext>
    </p:extLst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830" t="19319" r="20050" b="9304"/>
          <a:stretch/>
        </p:blipFill>
        <p:spPr>
          <a:xfrm>
            <a:off x="300250" y="327545"/>
            <a:ext cx="11559653" cy="618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43946"/>
      </p:ext>
    </p:extLst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80" t="19320" r="20124" b="8242"/>
          <a:stretch/>
        </p:blipFill>
        <p:spPr>
          <a:xfrm>
            <a:off x="300250" y="259306"/>
            <a:ext cx="11586950" cy="629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98772"/>
      </p:ext>
    </p:extLst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756" t="19320" r="20199" b="8640"/>
          <a:stretch/>
        </p:blipFill>
        <p:spPr>
          <a:xfrm>
            <a:off x="245658" y="286603"/>
            <a:ext cx="11627894" cy="62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94436"/>
      </p:ext>
    </p:extLst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80" t="19586" r="19975" b="8375"/>
          <a:stretch/>
        </p:blipFill>
        <p:spPr>
          <a:xfrm>
            <a:off x="327546" y="382137"/>
            <a:ext cx="11546006" cy="611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2309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80" t="19055" r="20125" b="8375"/>
          <a:stretch/>
        </p:blipFill>
        <p:spPr>
          <a:xfrm>
            <a:off x="286602" y="272957"/>
            <a:ext cx="11573301" cy="623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9802"/>
      </p:ext>
    </p:extLst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831" t="19453" r="20050" b="8375"/>
          <a:stretch/>
        </p:blipFill>
        <p:spPr>
          <a:xfrm>
            <a:off x="395785" y="286602"/>
            <a:ext cx="11177516" cy="742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61102"/>
      </p:ext>
    </p:extLst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06" t="19319" r="20050" b="9835"/>
          <a:stretch/>
        </p:blipFill>
        <p:spPr>
          <a:xfrm>
            <a:off x="259308" y="327546"/>
            <a:ext cx="11655188" cy="62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38935"/>
      </p:ext>
    </p:extLst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23085" t="23168" r="22512" b="11559"/>
          <a:stretch/>
        </p:blipFill>
        <p:spPr>
          <a:xfrm>
            <a:off x="327546" y="313899"/>
            <a:ext cx="11532358" cy="62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29269"/>
      </p:ext>
    </p:extLst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756" t="19453" r="20124" b="9303"/>
          <a:stretch/>
        </p:blipFill>
        <p:spPr>
          <a:xfrm>
            <a:off x="300249" y="286602"/>
            <a:ext cx="11614247" cy="637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39924"/>
      </p:ext>
    </p:extLst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9055" t="13085" r="20124" b="14743"/>
          <a:stretch/>
        </p:blipFill>
        <p:spPr>
          <a:xfrm>
            <a:off x="286603" y="341193"/>
            <a:ext cx="11641540" cy="630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36209"/>
      </p:ext>
    </p:extLst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831" t="19586" r="20124" b="9701"/>
          <a:stretch/>
        </p:blipFill>
        <p:spPr>
          <a:xfrm>
            <a:off x="300249" y="313899"/>
            <a:ext cx="11600599" cy="62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54009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06" t="25689" r="20050" b="32918"/>
          <a:stretch/>
        </p:blipFill>
        <p:spPr>
          <a:xfrm>
            <a:off x="341194" y="313897"/>
            <a:ext cx="11559653" cy="425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45097"/>
      </p:ext>
    </p:extLst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05" t="18789" r="20124" b="9170"/>
          <a:stretch/>
        </p:blipFill>
        <p:spPr>
          <a:xfrm>
            <a:off x="272955" y="286603"/>
            <a:ext cx="11668836" cy="631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30174"/>
      </p:ext>
    </p:extLst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8905" t="25688" r="20199" b="19254"/>
          <a:stretch/>
        </p:blipFill>
        <p:spPr>
          <a:xfrm>
            <a:off x="286602" y="354842"/>
            <a:ext cx="11573301" cy="566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47769"/>
      </p:ext>
    </p:extLst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B40536-C8E0-4247-A6C3-5135EE3E1BC4}" type="slidenum">
              <a:rPr lang="ko-KR" altLang="en-US" smtClean="0"/>
              <a:pPr/>
              <a:t>303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72424" y="2345671"/>
            <a:ext cx="11992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스퀘어OTF ExtraBold" panose="020B0600000101010101" pitchFamily="34" charset="-127"/>
                <a:ea typeface="나눔스퀘어OTF ExtraBold" panose="020B0600000101010101" pitchFamily="34" charset="-127"/>
                <a:cs typeface="Arial" panose="020B0604020202020204" pitchFamily="34" charset="0"/>
              </a:rPr>
              <a:t>중소기업 취업자 소득세 감면 대상 명세서</a:t>
            </a:r>
          </a:p>
        </p:txBody>
      </p:sp>
    </p:spTree>
    <p:extLst>
      <p:ext uri="{BB962C8B-B14F-4D97-AF65-F5344CB8AC3E}">
        <p14:creationId xmlns:p14="http://schemas.microsoft.com/office/powerpoint/2010/main" val="3425474906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7040" t="14014" r="18109" b="8640"/>
          <a:stretch/>
        </p:blipFill>
        <p:spPr>
          <a:xfrm>
            <a:off x="332095" y="341194"/>
            <a:ext cx="11555105" cy="623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1620"/>
      </p:ext>
    </p:extLst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9116" y="2292824"/>
            <a:ext cx="20537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dirty="0"/>
              <a:t>-</a:t>
            </a:r>
            <a:r>
              <a:rPr lang="ko-KR" altLang="en-US" sz="8000" dirty="0"/>
              <a:t>끝</a:t>
            </a:r>
            <a:r>
              <a:rPr lang="en-US" altLang="ko-KR" sz="8000" dirty="0"/>
              <a:t>-</a:t>
            </a:r>
            <a:endParaRPr lang="ko-KR" altLang="en-US" sz="8000" dirty="0"/>
          </a:p>
        </p:txBody>
      </p:sp>
    </p:spTree>
    <p:extLst>
      <p:ext uri="{BB962C8B-B14F-4D97-AF65-F5344CB8AC3E}">
        <p14:creationId xmlns:p14="http://schemas.microsoft.com/office/powerpoint/2010/main" val="2327930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7087</TotalTime>
  <Words>15994</Words>
  <Application>Microsoft Office PowerPoint</Application>
  <PresentationFormat>와이드스크린</PresentationFormat>
  <Paragraphs>2916</Paragraphs>
  <Slides>305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305</vt:i4>
      </vt:variant>
    </vt:vector>
  </HeadingPairs>
  <TitlesOfParts>
    <vt:vector size="316" baseType="lpstr">
      <vt:lpstr>나눔고딕</vt:lpstr>
      <vt:lpstr>나눔스퀘어OTF</vt:lpstr>
      <vt:lpstr>나눔스퀘어OTF Bold</vt:lpstr>
      <vt:lpstr>나눔스퀘어OTF ExtraBold</vt:lpstr>
      <vt:lpstr>맑은 고딕</vt:lpstr>
      <vt:lpstr>휴먼명조</vt:lpstr>
      <vt:lpstr>Arial</vt:lpstr>
      <vt:lpstr>Wingdings</vt:lpstr>
      <vt:lpstr>한컴바탕</vt:lpstr>
      <vt:lpstr>Office 테마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NARU YANG</dc:creator>
  <cp:lastModifiedBy>차 재영</cp:lastModifiedBy>
  <cp:revision>674</cp:revision>
  <dcterms:created xsi:type="dcterms:W3CDTF">2013-12-18T12:51:48Z</dcterms:created>
  <dcterms:modified xsi:type="dcterms:W3CDTF">2020-10-07T05:27:30Z</dcterms:modified>
</cp:coreProperties>
</file>